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5" r:id="rId17"/>
    <p:sldId id="276" r:id="rId18"/>
    <p:sldId id="277" r:id="rId19"/>
    <p:sldId id="278" r:id="rId20"/>
    <p:sldId id="279" r:id="rId21"/>
    <p:sldId id="280" r:id="rId22"/>
  </p:sldIdLst>
  <p:sldSz cx="18288000" cy="10287000"/>
  <p:notesSz cx="6858000" cy="9144000"/>
  <p:embeddedFontLst>
    <p:embeddedFont>
      <p:font typeface="Adobe Garamond Pro Bold" panose="02020702060506020403" pitchFamily="18" charset="0"/>
      <p:bold r:id="rId23"/>
      <p:boldItalic r:id="rId24"/>
    </p:embeddedFont>
    <p:embeddedFont>
      <p:font typeface="Ara Hamah Alfidaa" panose="020B0604020202020204" charset="-78"/>
      <p:regular r:id="rId25"/>
    </p:embeddedFont>
    <p:embeddedFont>
      <p:font typeface="Tek Tall Arabic Bold" panose="020B0604020202020204" charset="-78"/>
      <p:regular r:id="rId26"/>
    </p:embeddedFont>
    <p:embeddedFont>
      <p:font typeface="TT Chocolates" panose="020B0604020202020204" charset="0"/>
      <p:regular r:id="rId27"/>
    </p:embeddedFont>
    <p:embeddedFont>
      <p:font typeface="TT Chocolates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sv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26670" y="2652842"/>
            <a:ext cx="8334816" cy="4449318"/>
          </a:xfrm>
          <a:prstGeom prst="rect">
            <a:avLst/>
          </a:prstGeom>
        </p:spPr>
        <p:txBody>
          <a:bodyPr lIns="0" tIns="0" rIns="0" bIns="0" rtlCol="0" anchor="t">
            <a:spAutoFit/>
          </a:bodyPr>
          <a:lstStyle/>
          <a:p>
            <a:pPr>
              <a:lnSpc>
                <a:spcPts val="16206"/>
              </a:lnSpc>
            </a:pPr>
            <a:r>
              <a:rPr lang="en-US" sz="22200">
                <a:solidFill>
                  <a:srgbClr val="FFFFFF"/>
                </a:solidFill>
                <a:latin typeface="Ara Hamah Alfidaa"/>
              </a:rPr>
              <a:t>AI &amp; ML</a:t>
            </a:r>
          </a:p>
          <a:p>
            <a:pPr>
              <a:lnSpc>
                <a:spcPts val="16206"/>
              </a:lnSpc>
            </a:pPr>
            <a:r>
              <a:rPr lang="en-US" sz="22200">
                <a:solidFill>
                  <a:srgbClr val="FFFFFF"/>
                </a:solidFill>
                <a:latin typeface="Ara Hamah Alfidaa"/>
              </a:rPr>
              <a:t>Intern</a:t>
            </a:r>
          </a:p>
        </p:txBody>
      </p:sp>
      <p:sp>
        <p:nvSpPr>
          <p:cNvPr id="5" name="Freeform 5"/>
          <p:cNvSpPr/>
          <p:nvPr/>
        </p:nvSpPr>
        <p:spPr>
          <a:xfrm>
            <a:off x="1404153" y="6798564"/>
            <a:ext cx="7115854" cy="1358481"/>
          </a:xfrm>
          <a:custGeom>
            <a:avLst/>
            <a:gdLst/>
            <a:ahLst/>
            <a:cxnLst/>
            <a:rect l="l" t="t" r="r" b="b"/>
            <a:pathLst>
              <a:path w="7115854" h="1358481">
                <a:moveTo>
                  <a:pt x="0" y="0"/>
                </a:moveTo>
                <a:lnTo>
                  <a:pt x="7115854" y="0"/>
                </a:lnTo>
                <a:lnTo>
                  <a:pt x="7115854" y="1358482"/>
                </a:lnTo>
                <a:lnTo>
                  <a:pt x="0" y="1358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3062465" y="8940396"/>
            <a:ext cx="6102269" cy="635808"/>
            <a:chOff x="0" y="0"/>
            <a:chExt cx="3900488" cy="406400"/>
          </a:xfrm>
        </p:grpSpPr>
        <p:sp>
          <p:nvSpPr>
            <p:cNvPr id="7" name="Freeform 7"/>
            <p:cNvSpPr/>
            <p:nvPr/>
          </p:nvSpPr>
          <p:spPr>
            <a:xfrm>
              <a:off x="0" y="0"/>
              <a:ext cx="3900488" cy="406400"/>
            </a:xfrm>
            <a:custGeom>
              <a:avLst/>
              <a:gdLst/>
              <a:ahLst/>
              <a:cxnLst/>
              <a:rect l="l" t="t" r="r" b="b"/>
              <a:pathLst>
                <a:path w="3900488" h="406400">
                  <a:moveTo>
                    <a:pt x="3697288" y="0"/>
                  </a:moveTo>
                  <a:cubicBezTo>
                    <a:pt x="3809512" y="0"/>
                    <a:pt x="3900488" y="90976"/>
                    <a:pt x="3900488" y="203200"/>
                  </a:cubicBezTo>
                  <a:cubicBezTo>
                    <a:pt x="3900488" y="315424"/>
                    <a:pt x="3809512" y="406400"/>
                    <a:pt x="3697288"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id="8" name="TextBox 8"/>
            <p:cNvSpPr txBox="1"/>
            <p:nvPr/>
          </p:nvSpPr>
          <p:spPr>
            <a:xfrm>
              <a:off x="0" y="28575"/>
              <a:ext cx="3900488" cy="377825"/>
            </a:xfrm>
            <a:prstGeom prst="rect">
              <a:avLst/>
            </a:prstGeom>
          </p:spPr>
          <p:txBody>
            <a:bodyPr lIns="50800" tIns="50800" rIns="50800" bIns="50800" rtlCol="0" anchor="ctr"/>
            <a:lstStyle/>
            <a:p>
              <a:pPr algn="ctr">
                <a:lnSpc>
                  <a:spcPts val="2386"/>
                </a:lnSpc>
              </a:pPr>
              <a:endParaRPr/>
            </a:p>
          </p:txBody>
        </p:sp>
      </p:grpSp>
      <p:sp>
        <p:nvSpPr>
          <p:cNvPr id="9" name="TextBox 9"/>
          <p:cNvSpPr txBox="1"/>
          <p:nvPr/>
        </p:nvSpPr>
        <p:spPr>
          <a:xfrm>
            <a:off x="1047750" y="6930710"/>
            <a:ext cx="6805701" cy="952184"/>
          </a:xfrm>
          <a:prstGeom prst="rect">
            <a:avLst/>
          </a:prstGeom>
        </p:spPr>
        <p:txBody>
          <a:bodyPr lIns="0" tIns="0" rIns="0" bIns="0" rtlCol="0" anchor="t">
            <a:spAutoFit/>
          </a:bodyPr>
          <a:lstStyle/>
          <a:p>
            <a:pPr algn="ctr">
              <a:lnSpc>
                <a:spcPts val="7699"/>
              </a:lnSpc>
            </a:pPr>
            <a:r>
              <a:rPr lang="en-US" sz="5499" spc="478" dirty="0">
                <a:solidFill>
                  <a:srgbClr val="232E54"/>
                </a:solidFill>
                <a:latin typeface="Tek Tall Arabic Bold"/>
              </a:rPr>
              <a:t>Final Review </a:t>
            </a:r>
          </a:p>
        </p:txBody>
      </p:sp>
      <p:sp>
        <p:nvSpPr>
          <p:cNvPr id="10" name="TextBox 10"/>
          <p:cNvSpPr txBox="1"/>
          <p:nvPr/>
        </p:nvSpPr>
        <p:spPr>
          <a:xfrm>
            <a:off x="13062465" y="9043352"/>
            <a:ext cx="4658006" cy="382270"/>
          </a:xfrm>
          <a:prstGeom prst="rect">
            <a:avLst/>
          </a:prstGeom>
        </p:spPr>
        <p:txBody>
          <a:bodyPr lIns="0" tIns="0" rIns="0" bIns="0" rtlCol="0" anchor="t">
            <a:spAutoFit/>
          </a:bodyPr>
          <a:lstStyle/>
          <a:p>
            <a:pPr algn="ctr">
              <a:lnSpc>
                <a:spcPts val="3079"/>
              </a:lnSpc>
              <a:spcBef>
                <a:spcPct val="0"/>
              </a:spcBef>
            </a:pPr>
            <a:r>
              <a:rPr lang="en-US" sz="2199" dirty="0">
                <a:solidFill>
                  <a:srgbClr val="A036BB"/>
                </a:solidFill>
                <a:latin typeface="TT Chocolates Bold"/>
              </a:rPr>
              <a:t>Presented by Intern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1544083" y="1533325"/>
            <a:ext cx="6084495" cy="1161585"/>
          </a:xfrm>
          <a:custGeom>
            <a:avLst/>
            <a:gdLst/>
            <a:ahLst/>
            <a:cxnLst/>
            <a:rect l="l" t="t" r="r" b="b"/>
            <a:pathLst>
              <a:path w="6084495" h="1161585">
                <a:moveTo>
                  <a:pt x="0" y="0"/>
                </a:moveTo>
                <a:lnTo>
                  <a:pt x="6084495" y="0"/>
                </a:lnTo>
                <a:lnTo>
                  <a:pt x="6084495" y="1161585"/>
                </a:lnTo>
                <a:lnTo>
                  <a:pt x="0" y="1161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45342" y="1533325"/>
            <a:ext cx="6084495" cy="1161585"/>
          </a:xfrm>
          <a:custGeom>
            <a:avLst/>
            <a:gdLst/>
            <a:ahLst/>
            <a:cxnLst/>
            <a:rect l="l" t="t" r="r" b="b"/>
            <a:pathLst>
              <a:path w="6084495" h="1161585">
                <a:moveTo>
                  <a:pt x="0" y="0"/>
                </a:moveTo>
                <a:lnTo>
                  <a:pt x="6084495" y="0"/>
                </a:lnTo>
                <a:lnTo>
                  <a:pt x="6084495" y="1161585"/>
                </a:lnTo>
                <a:lnTo>
                  <a:pt x="0" y="1161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grpSp>
        <p:nvGrpSpPr>
          <p:cNvPr id="6" name="Group 6"/>
          <p:cNvGrpSpPr>
            <a:grpSpLocks noChangeAspect="1"/>
          </p:cNvGrpSpPr>
          <p:nvPr/>
        </p:nvGrpSpPr>
        <p:grpSpPr>
          <a:xfrm>
            <a:off x="1544083" y="4851579"/>
            <a:ext cx="6379535" cy="4114800"/>
            <a:chOff x="0" y="0"/>
            <a:chExt cx="6350000" cy="4095750"/>
          </a:xfrm>
        </p:grpSpPr>
        <p:sp>
          <p:nvSpPr>
            <p:cNvPr id="7" name="Freeform 7"/>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7"/>
              <a:stretch>
                <a:fillRect t="-47686" b="-29343"/>
              </a:stretch>
            </a:blipFill>
          </p:spPr>
        </p:sp>
        <p:sp>
          <p:nvSpPr>
            <p:cNvPr id="8" name="Freeform 8"/>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9" name="Freeform 9"/>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id="10" name="Group 10"/>
          <p:cNvGrpSpPr>
            <a:grpSpLocks noChangeAspect="1"/>
          </p:cNvGrpSpPr>
          <p:nvPr/>
        </p:nvGrpSpPr>
        <p:grpSpPr>
          <a:xfrm>
            <a:off x="9745342" y="4933832"/>
            <a:ext cx="6379535" cy="4114800"/>
            <a:chOff x="0" y="0"/>
            <a:chExt cx="6350000" cy="4095750"/>
          </a:xfrm>
        </p:grpSpPr>
        <p:sp>
          <p:nvSpPr>
            <p:cNvPr id="11" name="Freeform 11"/>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8"/>
              <a:stretch>
                <a:fillRect t="-6299" b="-6299"/>
              </a:stretch>
            </a:blipFill>
          </p:spPr>
        </p:sp>
        <p:sp>
          <p:nvSpPr>
            <p:cNvPr id="12" name="Freeform 12"/>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3" name="Freeform 13"/>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14" name="TextBox 14"/>
          <p:cNvSpPr txBox="1"/>
          <p:nvPr/>
        </p:nvSpPr>
        <p:spPr>
          <a:xfrm>
            <a:off x="1544083" y="1733465"/>
            <a:ext cx="4758765" cy="615950"/>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Numpy</a:t>
            </a:r>
          </a:p>
        </p:txBody>
      </p:sp>
      <p:sp>
        <p:nvSpPr>
          <p:cNvPr id="15" name="TextBox 15"/>
          <p:cNvSpPr txBox="1"/>
          <p:nvPr/>
        </p:nvSpPr>
        <p:spPr>
          <a:xfrm>
            <a:off x="1544083" y="2888794"/>
            <a:ext cx="6998575" cy="1362710"/>
          </a:xfrm>
          <a:prstGeom prst="rect">
            <a:avLst/>
          </a:prstGeom>
        </p:spPr>
        <p:txBody>
          <a:bodyPr lIns="0" tIns="0" rIns="0" bIns="0" rtlCol="0" anchor="t">
            <a:spAutoFit/>
          </a:bodyPr>
          <a:lstStyle/>
          <a:p>
            <a:pPr>
              <a:lnSpc>
                <a:spcPts val="3640"/>
              </a:lnSpc>
              <a:spcBef>
                <a:spcPct val="0"/>
              </a:spcBef>
            </a:pPr>
            <a:r>
              <a:rPr lang="en-US" sz="2600" spc="20">
                <a:solidFill>
                  <a:srgbClr val="FFFFFF"/>
                </a:solidFill>
                <a:latin typeface="TT Chocolates"/>
              </a:rPr>
              <a:t>NumPy is a fundamental library in Python for numerical computing, providing powerful arrays and functions for mathematical operations.</a:t>
            </a:r>
          </a:p>
        </p:txBody>
      </p:sp>
      <p:sp>
        <p:nvSpPr>
          <p:cNvPr id="16" name="TextBox 16"/>
          <p:cNvSpPr txBox="1"/>
          <p:nvPr/>
        </p:nvSpPr>
        <p:spPr>
          <a:xfrm>
            <a:off x="9615703" y="2888794"/>
            <a:ext cx="6998575" cy="1819910"/>
          </a:xfrm>
          <a:prstGeom prst="rect">
            <a:avLst/>
          </a:prstGeom>
        </p:spPr>
        <p:txBody>
          <a:bodyPr lIns="0" tIns="0" rIns="0" bIns="0" rtlCol="0" anchor="t">
            <a:spAutoFit/>
          </a:bodyPr>
          <a:lstStyle/>
          <a:p>
            <a:pPr>
              <a:lnSpc>
                <a:spcPts val="3640"/>
              </a:lnSpc>
              <a:spcBef>
                <a:spcPct val="0"/>
              </a:spcBef>
            </a:pPr>
            <a:r>
              <a:rPr lang="en-US" sz="2600" spc="20">
                <a:solidFill>
                  <a:srgbClr val="FFFFFF"/>
                </a:solidFill>
                <a:latin typeface="TT Chocolates"/>
              </a:rPr>
              <a:t>Pandas is a versatile Python library for data manipulation and analysis, offering intuitive data structures and powerful tools for handling structured data effectively.</a:t>
            </a:r>
          </a:p>
        </p:txBody>
      </p:sp>
      <p:sp>
        <p:nvSpPr>
          <p:cNvPr id="17" name="TextBox 17"/>
          <p:cNvSpPr txBox="1"/>
          <p:nvPr/>
        </p:nvSpPr>
        <p:spPr>
          <a:xfrm>
            <a:off x="9615703" y="1723940"/>
            <a:ext cx="4758765" cy="615950"/>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Pandas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2012453" y="2218314"/>
            <a:ext cx="16842284" cy="11962591"/>
          </a:xfrm>
          <a:custGeom>
            <a:avLst/>
            <a:gdLst/>
            <a:ahLst/>
            <a:cxnLst/>
            <a:rect l="l" t="t" r="r" b="b"/>
            <a:pathLst>
              <a:path w="16842284" h="11962591">
                <a:moveTo>
                  <a:pt x="0" y="0"/>
                </a:moveTo>
                <a:lnTo>
                  <a:pt x="16842283" y="0"/>
                </a:lnTo>
                <a:lnTo>
                  <a:pt x="16842283" y="11962590"/>
                </a:lnTo>
                <a:lnTo>
                  <a:pt x="0" y="11962590"/>
                </a:lnTo>
                <a:lnTo>
                  <a:pt x="0" y="0"/>
                </a:lnTo>
                <a:close/>
              </a:path>
            </a:pathLst>
          </a:custGeom>
          <a:blipFill>
            <a:blip r:embed="rId3">
              <a:alphaModFix amt="53000"/>
            </a:blip>
            <a:stretch>
              <a:fillRect/>
            </a:stretch>
          </a:blipFill>
        </p:spPr>
      </p:sp>
      <p:sp>
        <p:nvSpPr>
          <p:cNvPr id="4" name="Freeform 4"/>
          <p:cNvSpPr/>
          <p:nvPr/>
        </p:nvSpPr>
        <p:spPr>
          <a:xfrm>
            <a:off x="3926513" y="4151430"/>
            <a:ext cx="10434974" cy="5774145"/>
          </a:xfrm>
          <a:custGeom>
            <a:avLst/>
            <a:gdLst/>
            <a:ahLst/>
            <a:cxnLst/>
            <a:rect l="l" t="t" r="r" b="b"/>
            <a:pathLst>
              <a:path w="10434974" h="5774145">
                <a:moveTo>
                  <a:pt x="0" y="0"/>
                </a:moveTo>
                <a:lnTo>
                  <a:pt x="10434974" y="0"/>
                </a:lnTo>
                <a:lnTo>
                  <a:pt x="10434974" y="5774144"/>
                </a:lnTo>
                <a:lnTo>
                  <a:pt x="0" y="5774144"/>
                </a:lnTo>
                <a:lnTo>
                  <a:pt x="0" y="0"/>
                </a:lnTo>
                <a:close/>
              </a:path>
            </a:pathLst>
          </a:custGeom>
          <a:blipFill>
            <a:blip r:embed="rId4"/>
            <a:stretch>
              <a:fillRect/>
            </a:stretch>
          </a:blipFill>
        </p:spPr>
      </p:sp>
      <p:sp>
        <p:nvSpPr>
          <p:cNvPr id="5" name="TextBox 5"/>
          <p:cNvSpPr txBox="1"/>
          <p:nvPr/>
        </p:nvSpPr>
        <p:spPr>
          <a:xfrm>
            <a:off x="1642681" y="1489739"/>
            <a:ext cx="7701654" cy="1514318"/>
          </a:xfrm>
          <a:prstGeom prst="rect">
            <a:avLst/>
          </a:prstGeom>
        </p:spPr>
        <p:txBody>
          <a:bodyPr lIns="0" tIns="0" rIns="0" bIns="0" rtlCol="0" anchor="t">
            <a:spAutoFit/>
          </a:bodyPr>
          <a:lstStyle/>
          <a:p>
            <a:pPr>
              <a:lnSpc>
                <a:spcPts val="10235"/>
              </a:lnSpc>
            </a:pPr>
            <a:r>
              <a:rPr lang="en-US" sz="14216">
                <a:solidFill>
                  <a:srgbClr val="FFFFFF"/>
                </a:solidFill>
                <a:latin typeface="Ara Hamah Alfidaa"/>
              </a:rPr>
              <a:t>Datasets</a:t>
            </a:r>
          </a:p>
        </p:txBody>
      </p:sp>
      <p:sp>
        <p:nvSpPr>
          <p:cNvPr id="6" name="TextBox 6"/>
          <p:cNvSpPr txBox="1"/>
          <p:nvPr/>
        </p:nvSpPr>
        <p:spPr>
          <a:xfrm>
            <a:off x="8947117" y="463166"/>
            <a:ext cx="7708527" cy="3453145"/>
          </a:xfrm>
          <a:prstGeom prst="rect">
            <a:avLst/>
          </a:prstGeom>
        </p:spPr>
        <p:txBody>
          <a:bodyPr lIns="0" tIns="0" rIns="0" bIns="0" rtlCol="0" anchor="t">
            <a:spAutoFit/>
          </a:bodyPr>
          <a:lstStyle/>
          <a:p>
            <a:pPr>
              <a:lnSpc>
                <a:spcPts val="3919"/>
              </a:lnSpc>
              <a:spcBef>
                <a:spcPct val="0"/>
              </a:spcBef>
            </a:pPr>
            <a:r>
              <a:rPr lang="en-US" sz="2799" spc="22">
                <a:solidFill>
                  <a:srgbClr val="FFFFFF"/>
                </a:solidFill>
                <a:latin typeface="TT Chocolates"/>
              </a:rPr>
              <a:t>Datasets provide the raw material for training and testing machine learning models, serving as the backbone of algorithmic development and evaluation in various domains. Ensuring their quality and relevance is paramount for achieving accurate and reliable results in data-driven applications.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579558" y="-153127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184423" y="1028700"/>
            <a:ext cx="12759070" cy="8229600"/>
            <a:chOff x="0" y="0"/>
            <a:chExt cx="6350000" cy="4095750"/>
          </a:xfrm>
        </p:grpSpPr>
        <p:sp>
          <p:nvSpPr>
            <p:cNvPr id="5" name="Freeform 5"/>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5"/>
              <a:stretch>
                <a:fillRect l="-211" r="-211"/>
              </a:stretch>
            </a:blipFill>
          </p:spPr>
        </p:sp>
        <p:sp>
          <p:nvSpPr>
            <p:cNvPr id="6" name="Freeform 6"/>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7" name="Freeform 7"/>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8" name="Freeform 8"/>
          <p:cNvSpPr/>
          <p:nvPr/>
        </p:nvSpPr>
        <p:spPr>
          <a:xfrm rot="-10800000">
            <a:off x="12293268" y="4289604"/>
            <a:ext cx="4966032" cy="4270787"/>
          </a:xfrm>
          <a:custGeom>
            <a:avLst/>
            <a:gdLst/>
            <a:ahLst/>
            <a:cxnLst/>
            <a:rect l="l" t="t" r="r" b="b"/>
            <a:pathLst>
              <a:path w="4966032" h="4270787">
                <a:moveTo>
                  <a:pt x="0" y="0"/>
                </a:moveTo>
                <a:lnTo>
                  <a:pt x="4966032" y="0"/>
                </a:lnTo>
                <a:lnTo>
                  <a:pt x="4966032" y="4270787"/>
                </a:lnTo>
                <a:lnTo>
                  <a:pt x="0" y="42707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2286690" y="4381469"/>
            <a:ext cx="4966032" cy="3953707"/>
          </a:xfrm>
          <a:prstGeom prst="rect">
            <a:avLst/>
          </a:prstGeom>
        </p:spPr>
        <p:txBody>
          <a:bodyPr lIns="0" tIns="0" rIns="0" bIns="0" rtlCol="0" anchor="t">
            <a:spAutoFit/>
          </a:bodyPr>
          <a:lstStyle/>
          <a:p>
            <a:pPr algn="ctr">
              <a:lnSpc>
                <a:spcPts val="8810"/>
              </a:lnSpc>
            </a:pPr>
            <a:r>
              <a:rPr lang="en-US" sz="6293">
                <a:solidFill>
                  <a:srgbClr val="001E70"/>
                </a:solidFill>
                <a:latin typeface="Ara Hamah Alfidaa"/>
              </a:rPr>
              <a:t>ML Algorithms</a:t>
            </a:r>
          </a:p>
          <a:p>
            <a:pPr algn="ctr">
              <a:lnSpc>
                <a:spcPts val="23647"/>
              </a:lnSpc>
            </a:pPr>
            <a:endParaRPr lang="en-US" sz="6293">
              <a:solidFill>
                <a:srgbClr val="001E70"/>
              </a:solidFill>
              <a:latin typeface="Ara Hamah Alfidaa"/>
            </a:endParaRPr>
          </a:p>
        </p:txBody>
      </p:sp>
      <p:sp>
        <p:nvSpPr>
          <p:cNvPr id="10" name="TextBox 10"/>
          <p:cNvSpPr txBox="1"/>
          <p:nvPr/>
        </p:nvSpPr>
        <p:spPr>
          <a:xfrm>
            <a:off x="12786390" y="5429523"/>
            <a:ext cx="3966633" cy="2601722"/>
          </a:xfrm>
          <a:prstGeom prst="rect">
            <a:avLst/>
          </a:prstGeom>
        </p:spPr>
        <p:txBody>
          <a:bodyPr lIns="0" tIns="0" rIns="0" bIns="0" rtlCol="0" anchor="t">
            <a:spAutoFit/>
          </a:bodyPr>
          <a:lstStyle/>
          <a:p>
            <a:pPr>
              <a:lnSpc>
                <a:spcPts val="2599"/>
              </a:lnSpc>
            </a:pPr>
            <a:r>
              <a:rPr lang="en-US" sz="2300" spc="18">
                <a:solidFill>
                  <a:srgbClr val="001E70"/>
                </a:solidFill>
                <a:latin typeface="TT Chocolates Bold"/>
              </a:rPr>
              <a:t>ML algorithms encompass a diverse range of computational techniques designed to learn patterns from data, enabling machines to make predictions, classifications, and decisions autonomously.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5322489">
            <a:off x="4471711" y="-1871268"/>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4" name="Freeform 4"/>
          <p:cNvSpPr/>
          <p:nvPr/>
        </p:nvSpPr>
        <p:spPr>
          <a:xfrm>
            <a:off x="1534424" y="3155570"/>
            <a:ext cx="4954760" cy="945909"/>
          </a:xfrm>
          <a:custGeom>
            <a:avLst/>
            <a:gdLst/>
            <a:ahLst/>
            <a:cxnLst/>
            <a:rect l="l" t="t" r="r" b="b"/>
            <a:pathLst>
              <a:path w="4954760" h="945909">
                <a:moveTo>
                  <a:pt x="0" y="0"/>
                </a:moveTo>
                <a:lnTo>
                  <a:pt x="4954760" y="0"/>
                </a:lnTo>
                <a:lnTo>
                  <a:pt x="4954760" y="945909"/>
                </a:lnTo>
                <a:lnTo>
                  <a:pt x="0" y="945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a:grpSpLocks noChangeAspect="1"/>
          </p:cNvGrpSpPr>
          <p:nvPr/>
        </p:nvGrpSpPr>
        <p:grpSpPr>
          <a:xfrm>
            <a:off x="11393282" y="621644"/>
            <a:ext cx="5866018" cy="8385786"/>
            <a:chOff x="0" y="0"/>
            <a:chExt cx="4434840" cy="6339840"/>
          </a:xfrm>
        </p:grpSpPr>
        <p:sp>
          <p:nvSpPr>
            <p:cNvPr id="6" name="Freeform 6"/>
            <p:cNvSpPr/>
            <p:nvPr/>
          </p:nvSpPr>
          <p:spPr>
            <a:xfrm>
              <a:off x="0" y="436880"/>
              <a:ext cx="4064000" cy="5902960"/>
            </a:xfrm>
            <a:custGeom>
              <a:avLst/>
              <a:gdLst/>
              <a:ahLst/>
              <a:cxnLst/>
              <a:rect l="l" t="t" r="r" b="b"/>
              <a:pathLst>
                <a:path w="4064000" h="5902960">
                  <a:moveTo>
                    <a:pt x="4064000" y="5902960"/>
                  </a:moveTo>
                  <a:lnTo>
                    <a:pt x="0" y="5902960"/>
                  </a:lnTo>
                  <a:lnTo>
                    <a:pt x="0" y="0"/>
                  </a:lnTo>
                  <a:lnTo>
                    <a:pt x="4064000" y="0"/>
                  </a:lnTo>
                  <a:lnTo>
                    <a:pt x="4064000" y="5902960"/>
                  </a:lnTo>
                  <a:close/>
                </a:path>
              </a:pathLst>
            </a:custGeom>
            <a:blipFill>
              <a:blip r:embed="rId6"/>
              <a:stretch>
                <a:fillRect l="-33213" r="-51035"/>
              </a:stretch>
            </a:blipFill>
          </p:spPr>
        </p:sp>
        <p:sp>
          <p:nvSpPr>
            <p:cNvPr id="7" name="Freeform 7"/>
            <p:cNvSpPr/>
            <p:nvPr/>
          </p:nvSpPr>
          <p:spPr>
            <a:xfrm>
              <a:off x="50800" y="50800"/>
              <a:ext cx="4333240" cy="6239510"/>
            </a:xfrm>
            <a:custGeom>
              <a:avLst/>
              <a:gdLst/>
              <a:ahLst/>
              <a:cxnLst/>
              <a:rect l="l" t="t" r="r" b="b"/>
              <a:pathLst>
                <a:path w="4333240" h="623951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id="8" name="Freeform 8"/>
            <p:cNvSpPr/>
            <p:nvPr/>
          </p:nvSpPr>
          <p:spPr>
            <a:xfrm>
              <a:off x="196850" y="165100"/>
              <a:ext cx="811530" cy="119380"/>
            </a:xfrm>
            <a:custGeom>
              <a:avLst/>
              <a:gdLst/>
              <a:ahLst/>
              <a:cxnLst/>
              <a:rect l="l" t="t" r="r" b="b"/>
              <a:pathLst>
                <a:path w="811530" h="11938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id="9" name="Freeform 9"/>
            <p:cNvSpPr/>
            <p:nvPr/>
          </p:nvSpPr>
          <p:spPr>
            <a:xfrm>
              <a:off x="4114800" y="438150"/>
              <a:ext cx="269240" cy="5532120"/>
            </a:xfrm>
            <a:custGeom>
              <a:avLst/>
              <a:gdLst/>
              <a:ahLst/>
              <a:cxnLst/>
              <a:rect l="l" t="t" r="r" b="b"/>
              <a:pathLst>
                <a:path w="269240" h="5532120">
                  <a:moveTo>
                    <a:pt x="269240" y="5532120"/>
                  </a:moveTo>
                  <a:lnTo>
                    <a:pt x="0" y="5532120"/>
                  </a:lnTo>
                  <a:lnTo>
                    <a:pt x="0" y="0"/>
                  </a:lnTo>
                  <a:lnTo>
                    <a:pt x="269240" y="0"/>
                  </a:lnTo>
                  <a:lnTo>
                    <a:pt x="269240" y="5532120"/>
                  </a:lnTo>
                  <a:close/>
                </a:path>
              </a:pathLst>
            </a:custGeom>
            <a:solidFill>
              <a:srgbClr val="FFFFFF"/>
            </a:solidFill>
          </p:spPr>
        </p:sp>
        <p:sp>
          <p:nvSpPr>
            <p:cNvPr id="10" name="Freeform 10"/>
            <p:cNvSpPr/>
            <p:nvPr/>
          </p:nvSpPr>
          <p:spPr>
            <a:xfrm>
              <a:off x="0" y="0"/>
              <a:ext cx="4434840" cy="6338570"/>
            </a:xfrm>
            <a:custGeom>
              <a:avLst/>
              <a:gdLst/>
              <a:ahLst/>
              <a:cxnLst/>
              <a:rect l="l" t="t" r="r" b="b"/>
              <a:pathLst>
                <a:path w="4434840" h="633857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id="11" name="TextBox 11"/>
          <p:cNvSpPr txBox="1"/>
          <p:nvPr/>
        </p:nvSpPr>
        <p:spPr>
          <a:xfrm>
            <a:off x="1585087" y="1799173"/>
            <a:ext cx="9808195" cy="1637779"/>
          </a:xfrm>
          <a:prstGeom prst="rect">
            <a:avLst/>
          </a:prstGeom>
        </p:spPr>
        <p:txBody>
          <a:bodyPr lIns="0" tIns="0" rIns="0" bIns="0" rtlCol="0" anchor="t">
            <a:spAutoFit/>
          </a:bodyPr>
          <a:lstStyle/>
          <a:p>
            <a:pPr>
              <a:lnSpc>
                <a:spcPts val="11368"/>
              </a:lnSpc>
            </a:pPr>
            <a:r>
              <a:rPr lang="en-US" sz="14575">
                <a:solidFill>
                  <a:srgbClr val="FFFFFF"/>
                </a:solidFill>
                <a:latin typeface="Ara Hamah Alfidaa"/>
              </a:rPr>
              <a:t>K - Means</a:t>
            </a:r>
          </a:p>
        </p:txBody>
      </p:sp>
      <p:sp>
        <p:nvSpPr>
          <p:cNvPr id="12" name="TextBox 12"/>
          <p:cNvSpPr txBox="1"/>
          <p:nvPr/>
        </p:nvSpPr>
        <p:spPr>
          <a:xfrm>
            <a:off x="1585087" y="3360752"/>
            <a:ext cx="4003540" cy="600766"/>
          </a:xfrm>
          <a:prstGeom prst="rect">
            <a:avLst/>
          </a:prstGeom>
        </p:spPr>
        <p:txBody>
          <a:bodyPr lIns="0" tIns="0" rIns="0" bIns="0" rtlCol="0" anchor="t">
            <a:spAutoFit/>
          </a:bodyPr>
          <a:lstStyle/>
          <a:p>
            <a:pPr algn="ctr">
              <a:lnSpc>
                <a:spcPts val="4861"/>
              </a:lnSpc>
            </a:pPr>
            <a:r>
              <a:rPr lang="en-US" sz="3472" spc="534">
                <a:solidFill>
                  <a:srgbClr val="232E54"/>
                </a:solidFill>
                <a:latin typeface="Tek Tall Arabic Bold"/>
              </a:rPr>
              <a:t>AI &amp; ML</a:t>
            </a:r>
          </a:p>
        </p:txBody>
      </p:sp>
      <p:sp>
        <p:nvSpPr>
          <p:cNvPr id="13" name="TextBox 13"/>
          <p:cNvSpPr txBox="1"/>
          <p:nvPr/>
        </p:nvSpPr>
        <p:spPr>
          <a:xfrm>
            <a:off x="1028700" y="4738337"/>
            <a:ext cx="9266330" cy="3733800"/>
          </a:xfrm>
          <a:prstGeom prst="rect">
            <a:avLst/>
          </a:prstGeom>
        </p:spPr>
        <p:txBody>
          <a:bodyPr lIns="0" tIns="0" rIns="0" bIns="0" rtlCol="0" anchor="t">
            <a:spAutoFit/>
          </a:bodyPr>
          <a:lstStyle/>
          <a:p>
            <a:pPr>
              <a:lnSpc>
                <a:spcPts val="4200"/>
              </a:lnSpc>
              <a:spcBef>
                <a:spcPct val="0"/>
              </a:spcBef>
            </a:pPr>
            <a:r>
              <a:rPr lang="en-US" sz="3000" spc="24">
                <a:solidFill>
                  <a:srgbClr val="FFFFFF"/>
                </a:solidFill>
                <a:latin typeface="TT Chocolates"/>
              </a:rPr>
              <a:t>K-means is a popular unsupervised machine learning algorithm used for clustering data points into distinct groups based on similarity, with the aim of minimizing intra-cluster variance and maximizing inter-cluster variance. It iteratively assigns data points to clusters represented by centroids, converging towards optimal cluster centroids through repeated refinement.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5322489">
            <a:off x="4471711" y="-1871268"/>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4" name="Freeform 4"/>
          <p:cNvSpPr/>
          <p:nvPr/>
        </p:nvSpPr>
        <p:spPr>
          <a:xfrm>
            <a:off x="1585087" y="4422266"/>
            <a:ext cx="4954760" cy="945909"/>
          </a:xfrm>
          <a:custGeom>
            <a:avLst/>
            <a:gdLst/>
            <a:ahLst/>
            <a:cxnLst/>
            <a:rect l="l" t="t" r="r" b="b"/>
            <a:pathLst>
              <a:path w="4954760" h="945909">
                <a:moveTo>
                  <a:pt x="0" y="0"/>
                </a:moveTo>
                <a:lnTo>
                  <a:pt x="4954760" y="0"/>
                </a:lnTo>
                <a:lnTo>
                  <a:pt x="4954760" y="945909"/>
                </a:lnTo>
                <a:lnTo>
                  <a:pt x="0" y="945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a:grpSpLocks noChangeAspect="1"/>
          </p:cNvGrpSpPr>
          <p:nvPr/>
        </p:nvGrpSpPr>
        <p:grpSpPr>
          <a:xfrm>
            <a:off x="11528387" y="950607"/>
            <a:ext cx="5866018" cy="8385786"/>
            <a:chOff x="0" y="0"/>
            <a:chExt cx="4434840" cy="6339840"/>
          </a:xfrm>
        </p:grpSpPr>
        <p:sp>
          <p:nvSpPr>
            <p:cNvPr id="6" name="Freeform 6"/>
            <p:cNvSpPr/>
            <p:nvPr/>
          </p:nvSpPr>
          <p:spPr>
            <a:xfrm>
              <a:off x="0" y="436880"/>
              <a:ext cx="4064000" cy="5902960"/>
            </a:xfrm>
            <a:custGeom>
              <a:avLst/>
              <a:gdLst/>
              <a:ahLst/>
              <a:cxnLst/>
              <a:rect l="l" t="t" r="r" b="b"/>
              <a:pathLst>
                <a:path w="4064000" h="5902960">
                  <a:moveTo>
                    <a:pt x="4064000" y="5902960"/>
                  </a:moveTo>
                  <a:lnTo>
                    <a:pt x="0" y="5902960"/>
                  </a:lnTo>
                  <a:lnTo>
                    <a:pt x="0" y="0"/>
                  </a:lnTo>
                  <a:lnTo>
                    <a:pt x="4064000" y="0"/>
                  </a:lnTo>
                  <a:lnTo>
                    <a:pt x="4064000" y="5902960"/>
                  </a:lnTo>
                  <a:close/>
                </a:path>
              </a:pathLst>
            </a:custGeom>
            <a:blipFill>
              <a:blip r:embed="rId6"/>
              <a:stretch>
                <a:fillRect l="-49410" r="-49410"/>
              </a:stretch>
            </a:blipFill>
          </p:spPr>
        </p:sp>
        <p:sp>
          <p:nvSpPr>
            <p:cNvPr id="7" name="Freeform 7"/>
            <p:cNvSpPr/>
            <p:nvPr/>
          </p:nvSpPr>
          <p:spPr>
            <a:xfrm>
              <a:off x="50800" y="50800"/>
              <a:ext cx="4333240" cy="6239510"/>
            </a:xfrm>
            <a:custGeom>
              <a:avLst/>
              <a:gdLst/>
              <a:ahLst/>
              <a:cxnLst/>
              <a:rect l="l" t="t" r="r" b="b"/>
              <a:pathLst>
                <a:path w="4333240" h="623951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id="8" name="Freeform 8"/>
            <p:cNvSpPr/>
            <p:nvPr/>
          </p:nvSpPr>
          <p:spPr>
            <a:xfrm>
              <a:off x="196850" y="165100"/>
              <a:ext cx="811530" cy="119380"/>
            </a:xfrm>
            <a:custGeom>
              <a:avLst/>
              <a:gdLst/>
              <a:ahLst/>
              <a:cxnLst/>
              <a:rect l="l" t="t" r="r" b="b"/>
              <a:pathLst>
                <a:path w="811530" h="11938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id="9" name="Freeform 9"/>
            <p:cNvSpPr/>
            <p:nvPr/>
          </p:nvSpPr>
          <p:spPr>
            <a:xfrm>
              <a:off x="4114800" y="438150"/>
              <a:ext cx="269240" cy="5532120"/>
            </a:xfrm>
            <a:custGeom>
              <a:avLst/>
              <a:gdLst/>
              <a:ahLst/>
              <a:cxnLst/>
              <a:rect l="l" t="t" r="r" b="b"/>
              <a:pathLst>
                <a:path w="269240" h="5532120">
                  <a:moveTo>
                    <a:pt x="269240" y="5532120"/>
                  </a:moveTo>
                  <a:lnTo>
                    <a:pt x="0" y="5532120"/>
                  </a:lnTo>
                  <a:lnTo>
                    <a:pt x="0" y="0"/>
                  </a:lnTo>
                  <a:lnTo>
                    <a:pt x="269240" y="0"/>
                  </a:lnTo>
                  <a:lnTo>
                    <a:pt x="269240" y="5532120"/>
                  </a:lnTo>
                  <a:close/>
                </a:path>
              </a:pathLst>
            </a:custGeom>
            <a:solidFill>
              <a:srgbClr val="FFFFFF"/>
            </a:solidFill>
          </p:spPr>
        </p:sp>
        <p:sp>
          <p:nvSpPr>
            <p:cNvPr id="10" name="Freeform 10"/>
            <p:cNvSpPr/>
            <p:nvPr/>
          </p:nvSpPr>
          <p:spPr>
            <a:xfrm>
              <a:off x="0" y="0"/>
              <a:ext cx="4434840" cy="6338570"/>
            </a:xfrm>
            <a:custGeom>
              <a:avLst/>
              <a:gdLst/>
              <a:ahLst/>
              <a:cxnLst/>
              <a:rect l="l" t="t" r="r" b="b"/>
              <a:pathLst>
                <a:path w="4434840" h="633857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id="11" name="TextBox 11"/>
          <p:cNvSpPr txBox="1"/>
          <p:nvPr/>
        </p:nvSpPr>
        <p:spPr>
          <a:xfrm>
            <a:off x="1028700" y="1312557"/>
            <a:ext cx="9808195" cy="2842168"/>
          </a:xfrm>
          <a:prstGeom prst="rect">
            <a:avLst/>
          </a:prstGeom>
        </p:spPr>
        <p:txBody>
          <a:bodyPr lIns="0" tIns="0" rIns="0" bIns="0" rtlCol="0" anchor="t">
            <a:spAutoFit/>
          </a:bodyPr>
          <a:lstStyle/>
          <a:p>
            <a:pPr>
              <a:lnSpc>
                <a:spcPts val="7157"/>
              </a:lnSpc>
            </a:pPr>
            <a:r>
              <a:rPr lang="en-US" sz="9176">
                <a:solidFill>
                  <a:srgbClr val="FFFFFF"/>
                </a:solidFill>
                <a:latin typeface="Ara Hamah Alfidaa"/>
              </a:rPr>
              <a:t>Corona-Virus Infection Probability using machine-learning</a:t>
            </a:r>
          </a:p>
        </p:txBody>
      </p:sp>
      <p:sp>
        <p:nvSpPr>
          <p:cNvPr id="12" name="TextBox 12"/>
          <p:cNvSpPr txBox="1"/>
          <p:nvPr/>
        </p:nvSpPr>
        <p:spPr>
          <a:xfrm>
            <a:off x="1585087" y="4556737"/>
            <a:ext cx="4003540" cy="600766"/>
          </a:xfrm>
          <a:prstGeom prst="rect">
            <a:avLst/>
          </a:prstGeom>
        </p:spPr>
        <p:txBody>
          <a:bodyPr lIns="0" tIns="0" rIns="0" bIns="0" rtlCol="0" anchor="t">
            <a:spAutoFit/>
          </a:bodyPr>
          <a:lstStyle/>
          <a:p>
            <a:pPr algn="ctr">
              <a:lnSpc>
                <a:spcPts val="4861"/>
              </a:lnSpc>
            </a:pPr>
            <a:r>
              <a:rPr lang="en-US" sz="3472" spc="534">
                <a:solidFill>
                  <a:srgbClr val="232E54"/>
                </a:solidFill>
                <a:latin typeface="Tek Tall Arabic Bold"/>
              </a:rPr>
              <a:t>Project</a:t>
            </a:r>
          </a:p>
        </p:txBody>
      </p:sp>
      <p:sp>
        <p:nvSpPr>
          <p:cNvPr id="13" name="TextBox 13"/>
          <p:cNvSpPr txBox="1"/>
          <p:nvPr/>
        </p:nvSpPr>
        <p:spPr>
          <a:xfrm>
            <a:off x="1028700" y="5524500"/>
            <a:ext cx="9266330" cy="3733800"/>
          </a:xfrm>
          <a:prstGeom prst="rect">
            <a:avLst/>
          </a:prstGeom>
        </p:spPr>
        <p:txBody>
          <a:bodyPr lIns="0" tIns="0" rIns="0" bIns="0" rtlCol="0" anchor="t">
            <a:spAutoFit/>
          </a:bodyPr>
          <a:lstStyle/>
          <a:p>
            <a:pPr>
              <a:lnSpc>
                <a:spcPts val="4200"/>
              </a:lnSpc>
              <a:spcBef>
                <a:spcPct val="0"/>
              </a:spcBef>
            </a:pPr>
            <a:r>
              <a:rPr lang="en-US" sz="3000" spc="24">
                <a:solidFill>
                  <a:srgbClr val="FFFFFF"/>
                </a:solidFill>
                <a:latin typeface="TT Chocolates"/>
              </a:rPr>
              <a:t>Machine learning models can predict coronavirus infection probabilities based on factors such as demographics, symptoms, and exposure history, aiding in early detection and intervention efforts. By analyzing vast datasets, these models offer valuable insights to healthcare professionals for targeted screening and resource allocation.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1"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3600128" y="4924383"/>
            <a:ext cx="3295453" cy="3295453"/>
            <a:chOff x="0" y="0"/>
            <a:chExt cx="6350000" cy="6350000"/>
          </a:xfrm>
        </p:grpSpPr>
        <p:sp>
          <p:nvSpPr>
            <p:cNvPr id="5" name="Freeform 5"/>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5"/>
              <a:stretch>
                <a:fillRect t="-4773" b="-4773"/>
              </a:stretch>
            </a:blipFill>
          </p:spPr>
        </p:sp>
        <p:sp>
          <p:nvSpPr>
            <p:cNvPr id="6" name="Freeform 6"/>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7" name="Freeform 7"/>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8" name="Freeform 8"/>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id="9" name="Group 9"/>
          <p:cNvGrpSpPr>
            <a:grpSpLocks noChangeAspect="1"/>
          </p:cNvGrpSpPr>
          <p:nvPr/>
        </p:nvGrpSpPr>
        <p:grpSpPr>
          <a:xfrm>
            <a:off x="7528867" y="4924383"/>
            <a:ext cx="3270941" cy="3270941"/>
            <a:chOff x="0" y="0"/>
            <a:chExt cx="6350000" cy="6350000"/>
          </a:xfrm>
        </p:grpSpPr>
        <p:sp>
          <p:nvSpPr>
            <p:cNvPr id="10" name="Freeform 10"/>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6"/>
              <a:stretch>
                <a:fillRect t="-4773" b="-4773"/>
              </a:stretch>
            </a:blipFill>
          </p:spPr>
        </p:sp>
        <p:sp>
          <p:nvSpPr>
            <p:cNvPr id="11" name="Freeform 11"/>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12" name="Freeform 12"/>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13" name="Freeform 13"/>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id="19" name="Freeform 19"/>
          <p:cNvSpPr/>
          <p:nvPr/>
        </p:nvSpPr>
        <p:spPr>
          <a:xfrm>
            <a:off x="3529203" y="8383012"/>
            <a:ext cx="3437304" cy="656213"/>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7445685" y="8383012"/>
            <a:ext cx="3437304" cy="656213"/>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11362167" y="8383012"/>
            <a:ext cx="3437304" cy="656213"/>
          </a:xfrm>
          <a:custGeom>
            <a:avLst/>
            <a:gdLst/>
            <a:ahLst/>
            <a:cxnLst/>
            <a:rect l="l" t="t" r="r" b="b"/>
            <a:pathLst>
              <a:path w="3437304" h="656213">
                <a:moveTo>
                  <a:pt x="0" y="0"/>
                </a:moveTo>
                <a:lnTo>
                  <a:pt x="3437305" y="0"/>
                </a:lnTo>
                <a:lnTo>
                  <a:pt x="3437305" y="656213"/>
                </a:lnTo>
                <a:lnTo>
                  <a:pt x="0" y="656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2" name="Group 22"/>
          <p:cNvGrpSpPr>
            <a:grpSpLocks noChangeAspect="1"/>
          </p:cNvGrpSpPr>
          <p:nvPr/>
        </p:nvGrpSpPr>
        <p:grpSpPr>
          <a:xfrm>
            <a:off x="11433733" y="4985711"/>
            <a:ext cx="3270941" cy="3270941"/>
            <a:chOff x="0" y="0"/>
            <a:chExt cx="6350000" cy="6350000"/>
          </a:xfrm>
        </p:grpSpPr>
        <p:sp>
          <p:nvSpPr>
            <p:cNvPr id="23" name="Freeform 23"/>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9"/>
              <a:stretch>
                <a:fillRect l="-17939" r="-17939"/>
              </a:stretch>
            </a:blipFill>
          </p:spPr>
        </p:sp>
        <p:sp>
          <p:nvSpPr>
            <p:cNvPr id="24" name="Freeform 24"/>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25" name="Freeform 25"/>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26" name="Freeform 26"/>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id="27" name="TextBox 27"/>
          <p:cNvSpPr txBox="1"/>
          <p:nvPr/>
        </p:nvSpPr>
        <p:spPr>
          <a:xfrm>
            <a:off x="1467963" y="-19538"/>
            <a:ext cx="15158500" cy="2413635"/>
          </a:xfrm>
          <a:prstGeom prst="rect">
            <a:avLst/>
          </a:prstGeom>
        </p:spPr>
        <p:txBody>
          <a:bodyPr lIns="0" tIns="0" rIns="0" bIns="0" rtlCol="0" anchor="t">
            <a:spAutoFit/>
          </a:bodyPr>
          <a:lstStyle/>
          <a:p>
            <a:pPr algn="ctr">
              <a:lnSpc>
                <a:spcPts val="19739"/>
              </a:lnSpc>
            </a:pPr>
            <a:r>
              <a:rPr lang="en-US" sz="14100">
                <a:solidFill>
                  <a:srgbClr val="FFFFFF"/>
                </a:solidFill>
                <a:latin typeface="Ara Hamah Alfidaa"/>
              </a:rPr>
              <a:t>Project Life-Cycle</a:t>
            </a:r>
          </a:p>
        </p:txBody>
      </p:sp>
      <p:sp>
        <p:nvSpPr>
          <p:cNvPr id="28" name="TextBox 28"/>
          <p:cNvSpPr txBox="1"/>
          <p:nvPr/>
        </p:nvSpPr>
        <p:spPr>
          <a:xfrm>
            <a:off x="3529203"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Dataset</a:t>
            </a:r>
          </a:p>
        </p:txBody>
      </p:sp>
      <p:sp>
        <p:nvSpPr>
          <p:cNvPr id="29" name="TextBox 29"/>
          <p:cNvSpPr txBox="1"/>
          <p:nvPr/>
        </p:nvSpPr>
        <p:spPr>
          <a:xfrm>
            <a:off x="1420473" y="2026878"/>
            <a:ext cx="14924252" cy="2897505"/>
          </a:xfrm>
          <a:prstGeom prst="rect">
            <a:avLst/>
          </a:prstGeom>
        </p:spPr>
        <p:txBody>
          <a:bodyPr lIns="0" tIns="0" rIns="0" bIns="0" rtlCol="0" anchor="t">
            <a:spAutoFit/>
          </a:bodyPr>
          <a:lstStyle/>
          <a:p>
            <a:pPr algn="ctr">
              <a:lnSpc>
                <a:spcPts val="4620"/>
              </a:lnSpc>
              <a:spcBef>
                <a:spcPct val="0"/>
              </a:spcBef>
            </a:pPr>
            <a:r>
              <a:rPr lang="en-US" sz="3300" spc="26">
                <a:solidFill>
                  <a:srgbClr val="FFFFFF"/>
                </a:solidFill>
                <a:latin typeface="TT Chocolates"/>
              </a:rPr>
              <a:t>In this project, we employed a dataset comprising demographic details, symptoms, and exposure history. Utilizing Jupyter as our development platform, we constructed a machine learning model to estimate the likelihood of coronavirus infection, offering crucial insights for proactive detection and intervention measures.</a:t>
            </a:r>
          </a:p>
        </p:txBody>
      </p:sp>
      <p:sp>
        <p:nvSpPr>
          <p:cNvPr id="30" name="TextBox 30"/>
          <p:cNvSpPr txBox="1"/>
          <p:nvPr/>
        </p:nvSpPr>
        <p:spPr>
          <a:xfrm>
            <a:off x="7445685"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Python</a:t>
            </a:r>
          </a:p>
        </p:txBody>
      </p:sp>
      <p:sp>
        <p:nvSpPr>
          <p:cNvPr id="31" name="TextBox 31"/>
          <p:cNvSpPr txBox="1"/>
          <p:nvPr/>
        </p:nvSpPr>
        <p:spPr>
          <a:xfrm>
            <a:off x="11362167"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Jupyter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589274" y="-4916790"/>
            <a:ext cx="22355665" cy="15878588"/>
          </a:xfrm>
          <a:custGeom>
            <a:avLst/>
            <a:gdLst/>
            <a:ahLst/>
            <a:cxnLst/>
            <a:rect l="l" t="t" r="r" b="b"/>
            <a:pathLst>
              <a:path w="22355665" h="15878588">
                <a:moveTo>
                  <a:pt x="0" y="0"/>
                </a:moveTo>
                <a:lnTo>
                  <a:pt x="22355666" y="0"/>
                </a:lnTo>
                <a:lnTo>
                  <a:pt x="22355666" y="15878588"/>
                </a:lnTo>
                <a:lnTo>
                  <a:pt x="0" y="15878588"/>
                </a:lnTo>
                <a:lnTo>
                  <a:pt x="0" y="0"/>
                </a:lnTo>
                <a:close/>
              </a:path>
            </a:pathLst>
          </a:custGeom>
          <a:blipFill>
            <a:blip r:embed="rId3">
              <a:alphaModFix amt="53000"/>
            </a:blip>
            <a:stretch>
              <a:fillRect t="-4404" r="-11352" b="-6948"/>
            </a:stretch>
          </a:blipFill>
        </p:spPr>
      </p:sp>
      <p:sp>
        <p:nvSpPr>
          <p:cNvPr id="4" name="Freeform 4"/>
          <p:cNvSpPr/>
          <p:nvPr/>
        </p:nvSpPr>
        <p:spPr>
          <a:xfrm>
            <a:off x="1274842" y="2308524"/>
            <a:ext cx="15738317" cy="6949776"/>
          </a:xfrm>
          <a:custGeom>
            <a:avLst/>
            <a:gdLst/>
            <a:ahLst/>
            <a:cxnLst/>
            <a:rect l="l" t="t" r="r" b="b"/>
            <a:pathLst>
              <a:path w="15738317" h="6949776">
                <a:moveTo>
                  <a:pt x="0" y="0"/>
                </a:moveTo>
                <a:lnTo>
                  <a:pt x="15738316" y="0"/>
                </a:lnTo>
                <a:lnTo>
                  <a:pt x="15738316" y="6949776"/>
                </a:lnTo>
                <a:lnTo>
                  <a:pt x="0" y="6949776"/>
                </a:lnTo>
                <a:lnTo>
                  <a:pt x="0" y="0"/>
                </a:lnTo>
                <a:close/>
              </a:path>
            </a:pathLst>
          </a:custGeom>
          <a:blipFill>
            <a:blip r:embed="rId4"/>
            <a:stretch>
              <a:fillRect b="-1931"/>
            </a:stretch>
          </a:blipFill>
        </p:spPr>
      </p:sp>
      <p:sp>
        <p:nvSpPr>
          <p:cNvPr id="5" name="TextBox 5"/>
          <p:cNvSpPr txBox="1"/>
          <p:nvPr/>
        </p:nvSpPr>
        <p:spPr>
          <a:xfrm>
            <a:off x="1609167" y="-472923"/>
            <a:ext cx="14322596" cy="2090947"/>
          </a:xfrm>
          <a:prstGeom prst="rect">
            <a:avLst/>
          </a:prstGeom>
        </p:spPr>
        <p:txBody>
          <a:bodyPr lIns="0" tIns="0" rIns="0" bIns="0" rtlCol="0" anchor="t">
            <a:spAutoFit/>
          </a:bodyPr>
          <a:lstStyle/>
          <a:p>
            <a:pPr algn="ctr">
              <a:lnSpc>
                <a:spcPts val="17050"/>
              </a:lnSpc>
            </a:pPr>
            <a:r>
              <a:rPr lang="en-US" sz="12179">
                <a:solidFill>
                  <a:srgbClr val="FFFFFF"/>
                </a:solidFill>
                <a:latin typeface="Ara Hamah Alfidaa"/>
              </a:rPr>
              <a:t>Code in Jupyter Notebook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3"/>
        </a:solidFill>
        <a:effectLst/>
      </p:bgPr>
    </p:bg>
    <p:spTree>
      <p:nvGrpSpPr>
        <p:cNvPr id="1" name=""/>
        <p:cNvGrpSpPr/>
        <p:nvPr/>
      </p:nvGrpSpPr>
      <p:grpSpPr>
        <a:xfrm>
          <a:off x="0" y="0"/>
          <a:ext cx="0" cy="0"/>
          <a:chOff x="0" y="0"/>
          <a:chExt cx="0" cy="0"/>
        </a:xfrm>
      </p:grpSpPr>
      <p:sp>
        <p:nvSpPr>
          <p:cNvPr id="2" name="Freeform 2"/>
          <p:cNvSpPr/>
          <p:nvPr/>
        </p:nvSpPr>
        <p:spPr>
          <a:xfrm>
            <a:off x="269538" y="794297"/>
            <a:ext cx="17748923" cy="8698407"/>
          </a:xfrm>
          <a:custGeom>
            <a:avLst/>
            <a:gdLst/>
            <a:ahLst/>
            <a:cxnLst/>
            <a:rect l="l" t="t" r="r" b="b"/>
            <a:pathLst>
              <a:path w="17748923" h="8698407">
                <a:moveTo>
                  <a:pt x="0" y="0"/>
                </a:moveTo>
                <a:lnTo>
                  <a:pt x="17748924" y="0"/>
                </a:lnTo>
                <a:lnTo>
                  <a:pt x="17748924" y="8698406"/>
                </a:lnTo>
                <a:lnTo>
                  <a:pt x="0" y="8698406"/>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3"/>
        </a:solidFill>
        <a:effectLst/>
      </p:bgPr>
    </p:bg>
    <p:spTree>
      <p:nvGrpSpPr>
        <p:cNvPr id="1" name=""/>
        <p:cNvGrpSpPr/>
        <p:nvPr/>
      </p:nvGrpSpPr>
      <p:grpSpPr>
        <a:xfrm>
          <a:off x="0" y="0"/>
          <a:ext cx="0" cy="0"/>
          <a:chOff x="0" y="0"/>
          <a:chExt cx="0" cy="0"/>
        </a:xfrm>
      </p:grpSpPr>
      <p:sp>
        <p:nvSpPr>
          <p:cNvPr id="2" name="Freeform 2"/>
          <p:cNvSpPr/>
          <p:nvPr/>
        </p:nvSpPr>
        <p:spPr>
          <a:xfrm>
            <a:off x="3377248" y="217865"/>
            <a:ext cx="11534423" cy="9852054"/>
          </a:xfrm>
          <a:custGeom>
            <a:avLst/>
            <a:gdLst/>
            <a:ahLst/>
            <a:cxnLst/>
            <a:rect l="l" t="t" r="r" b="b"/>
            <a:pathLst>
              <a:path w="11534423" h="9852054">
                <a:moveTo>
                  <a:pt x="0" y="0"/>
                </a:moveTo>
                <a:lnTo>
                  <a:pt x="11534422" y="0"/>
                </a:lnTo>
                <a:lnTo>
                  <a:pt x="11534422" y="9852054"/>
                </a:lnTo>
                <a:lnTo>
                  <a:pt x="0" y="9852054"/>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3"/>
        </a:solidFill>
        <a:effectLst/>
      </p:bgPr>
    </p:bg>
    <p:spTree>
      <p:nvGrpSpPr>
        <p:cNvPr id="1" name=""/>
        <p:cNvGrpSpPr/>
        <p:nvPr/>
      </p:nvGrpSpPr>
      <p:grpSpPr>
        <a:xfrm>
          <a:off x="0" y="0"/>
          <a:ext cx="0" cy="0"/>
          <a:chOff x="0" y="0"/>
          <a:chExt cx="0" cy="0"/>
        </a:xfrm>
      </p:grpSpPr>
      <p:sp>
        <p:nvSpPr>
          <p:cNvPr id="2" name="Freeform 2"/>
          <p:cNvSpPr/>
          <p:nvPr/>
        </p:nvSpPr>
        <p:spPr>
          <a:xfrm>
            <a:off x="875574" y="222534"/>
            <a:ext cx="16642924" cy="9779603"/>
          </a:xfrm>
          <a:custGeom>
            <a:avLst/>
            <a:gdLst/>
            <a:ahLst/>
            <a:cxnLst/>
            <a:rect l="l" t="t" r="r" b="b"/>
            <a:pathLst>
              <a:path w="16642924" h="9779603">
                <a:moveTo>
                  <a:pt x="0" y="0"/>
                </a:moveTo>
                <a:lnTo>
                  <a:pt x="16642924" y="0"/>
                </a:lnTo>
                <a:lnTo>
                  <a:pt x="16642924" y="9779603"/>
                </a:lnTo>
                <a:lnTo>
                  <a:pt x="0" y="9779603"/>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3736863" y="312991"/>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4" name="Freeform 4"/>
          <p:cNvSpPr/>
          <p:nvPr/>
        </p:nvSpPr>
        <p:spPr>
          <a:xfrm>
            <a:off x="9584647" y="3864267"/>
            <a:ext cx="5467683" cy="1043830"/>
          </a:xfrm>
          <a:custGeom>
            <a:avLst/>
            <a:gdLst/>
            <a:ahLst/>
            <a:cxnLst/>
            <a:rect l="l" t="t" r="r" b="b"/>
            <a:pathLst>
              <a:path w="5467683" h="1043830">
                <a:moveTo>
                  <a:pt x="0" y="0"/>
                </a:moveTo>
                <a:lnTo>
                  <a:pt x="5467683" y="0"/>
                </a:lnTo>
                <a:lnTo>
                  <a:pt x="5467683" y="1043831"/>
                </a:lnTo>
                <a:lnTo>
                  <a:pt x="0" y="10438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759893" y="-1139598"/>
            <a:ext cx="8223089" cy="12370800"/>
            <a:chOff x="0" y="0"/>
            <a:chExt cx="2165752" cy="3258153"/>
          </a:xfrm>
        </p:grpSpPr>
        <p:sp>
          <p:nvSpPr>
            <p:cNvPr id="6" name="Freeform 6"/>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7" name="TextBox 7"/>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8" name="Freeform 8"/>
          <p:cNvSpPr/>
          <p:nvPr/>
        </p:nvSpPr>
        <p:spPr>
          <a:xfrm>
            <a:off x="0" y="2594822"/>
            <a:ext cx="6463196" cy="4626470"/>
          </a:xfrm>
          <a:custGeom>
            <a:avLst/>
            <a:gdLst/>
            <a:ahLst/>
            <a:cxnLst/>
            <a:rect l="l" t="t" r="r" b="b"/>
            <a:pathLst>
              <a:path w="6463196" h="4626470">
                <a:moveTo>
                  <a:pt x="0" y="0"/>
                </a:moveTo>
                <a:lnTo>
                  <a:pt x="6463196" y="0"/>
                </a:lnTo>
                <a:lnTo>
                  <a:pt x="6463196" y="4626470"/>
                </a:lnTo>
                <a:lnTo>
                  <a:pt x="0" y="4626470"/>
                </a:lnTo>
                <a:lnTo>
                  <a:pt x="0" y="0"/>
                </a:lnTo>
                <a:close/>
              </a:path>
            </a:pathLst>
          </a:custGeom>
          <a:blipFill>
            <a:blip r:embed="rId6"/>
            <a:stretch>
              <a:fillRect/>
            </a:stretch>
          </a:blipFill>
        </p:spPr>
        <p:txBody>
          <a:bodyPr/>
          <a:lstStyle/>
          <a:p>
            <a:endParaRPr lang="en-IN" dirty="0"/>
          </a:p>
        </p:txBody>
      </p:sp>
      <p:sp>
        <p:nvSpPr>
          <p:cNvPr id="9" name="Freeform 9"/>
          <p:cNvSpPr/>
          <p:nvPr/>
        </p:nvSpPr>
        <p:spPr>
          <a:xfrm>
            <a:off x="1969925" y="7521800"/>
            <a:ext cx="2523346" cy="2618258"/>
          </a:xfrm>
          <a:custGeom>
            <a:avLst/>
            <a:gdLst/>
            <a:ahLst/>
            <a:cxnLst/>
            <a:rect l="l" t="t" r="r" b="b"/>
            <a:pathLst>
              <a:path w="2523346" h="2618258">
                <a:moveTo>
                  <a:pt x="0" y="0"/>
                </a:moveTo>
                <a:lnTo>
                  <a:pt x="2523346" y="0"/>
                </a:lnTo>
                <a:lnTo>
                  <a:pt x="2523346" y="2618258"/>
                </a:lnTo>
                <a:lnTo>
                  <a:pt x="0" y="2618258"/>
                </a:lnTo>
                <a:lnTo>
                  <a:pt x="0" y="0"/>
                </a:lnTo>
                <a:close/>
              </a:path>
            </a:pathLst>
          </a:custGeom>
          <a:blipFill>
            <a:blip r:embed="rId7"/>
            <a:stretch>
              <a:fillRect/>
            </a:stretch>
          </a:blipFill>
        </p:spPr>
      </p:sp>
      <p:sp>
        <p:nvSpPr>
          <p:cNvPr id="10" name="Freeform 10"/>
          <p:cNvSpPr/>
          <p:nvPr/>
        </p:nvSpPr>
        <p:spPr>
          <a:xfrm>
            <a:off x="2361651" y="319013"/>
            <a:ext cx="1739895" cy="1739895"/>
          </a:xfrm>
          <a:custGeom>
            <a:avLst/>
            <a:gdLst/>
            <a:ahLst/>
            <a:cxnLst/>
            <a:rect l="l" t="t" r="r" b="b"/>
            <a:pathLst>
              <a:path w="1739895" h="1739895">
                <a:moveTo>
                  <a:pt x="0" y="0"/>
                </a:moveTo>
                <a:lnTo>
                  <a:pt x="1739895" y="0"/>
                </a:lnTo>
                <a:lnTo>
                  <a:pt x="1739895" y="1739895"/>
                </a:lnTo>
                <a:lnTo>
                  <a:pt x="0" y="17398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7787530" y="1055611"/>
            <a:ext cx="9445318" cy="2520178"/>
          </a:xfrm>
          <a:prstGeom prst="rect">
            <a:avLst/>
          </a:prstGeom>
        </p:spPr>
        <p:txBody>
          <a:bodyPr lIns="0" tIns="0" rIns="0" bIns="0" rtlCol="0" anchor="t">
            <a:spAutoFit/>
          </a:bodyPr>
          <a:lstStyle/>
          <a:p>
            <a:pPr algn="ctr">
              <a:lnSpc>
                <a:spcPts val="10192"/>
              </a:lnSpc>
            </a:pPr>
            <a:r>
              <a:rPr lang="en-US" sz="7280">
                <a:solidFill>
                  <a:srgbClr val="FFFFFF"/>
                </a:solidFill>
                <a:latin typeface="Ara Hamah Alfidaa"/>
              </a:rPr>
              <a:t>Audisankara College </a:t>
            </a:r>
          </a:p>
          <a:p>
            <a:pPr algn="ctr">
              <a:lnSpc>
                <a:spcPts val="10192"/>
              </a:lnSpc>
            </a:pPr>
            <a:r>
              <a:rPr lang="en-US" sz="7280">
                <a:solidFill>
                  <a:srgbClr val="FFFFFF"/>
                </a:solidFill>
                <a:latin typeface="Ara Hamah Alfidaa"/>
              </a:rPr>
              <a:t>of Engineering  &amp; Technology</a:t>
            </a:r>
          </a:p>
        </p:txBody>
      </p:sp>
      <p:sp>
        <p:nvSpPr>
          <p:cNvPr id="12" name="TextBox 12"/>
          <p:cNvSpPr txBox="1"/>
          <p:nvPr/>
        </p:nvSpPr>
        <p:spPr>
          <a:xfrm>
            <a:off x="8870945" y="4010981"/>
            <a:ext cx="5870007" cy="664677"/>
          </a:xfrm>
          <a:prstGeom prst="rect">
            <a:avLst/>
          </a:prstGeom>
        </p:spPr>
        <p:txBody>
          <a:bodyPr lIns="0" tIns="0" rIns="0" bIns="0" rtlCol="0" anchor="t">
            <a:spAutoFit/>
          </a:bodyPr>
          <a:lstStyle/>
          <a:p>
            <a:pPr algn="ctr">
              <a:lnSpc>
                <a:spcPts val="5364"/>
              </a:lnSpc>
            </a:pPr>
            <a:r>
              <a:rPr lang="en-US" sz="3831" spc="302">
                <a:solidFill>
                  <a:srgbClr val="232E54"/>
                </a:solidFill>
                <a:latin typeface="Tek Tall Arabic Bold"/>
              </a:rPr>
              <a:t>Submitted By:</a:t>
            </a:r>
          </a:p>
        </p:txBody>
      </p:sp>
      <p:sp>
        <p:nvSpPr>
          <p:cNvPr id="13" name="TextBox 13"/>
          <p:cNvSpPr txBox="1"/>
          <p:nvPr/>
        </p:nvSpPr>
        <p:spPr>
          <a:xfrm>
            <a:off x="8477178" y="5493910"/>
            <a:ext cx="8066022" cy="3629776"/>
          </a:xfrm>
          <a:prstGeom prst="rect">
            <a:avLst/>
          </a:prstGeom>
        </p:spPr>
        <p:txBody>
          <a:bodyPr lIns="0" tIns="0" rIns="0" bIns="0" rtlCol="0" anchor="t">
            <a:spAutoFit/>
          </a:bodyPr>
          <a:lstStyle/>
          <a:p>
            <a:pPr>
              <a:lnSpc>
                <a:spcPts val="5739"/>
              </a:lnSpc>
            </a:pPr>
            <a:r>
              <a:rPr lang="en-US" sz="4099" spc="32" dirty="0" err="1">
                <a:solidFill>
                  <a:srgbClr val="FFFFFF"/>
                </a:solidFill>
                <a:latin typeface="TT Chocolates"/>
              </a:rPr>
              <a:t>Kumaresh</a:t>
            </a:r>
            <a:r>
              <a:rPr lang="en-US" sz="4099" spc="32" dirty="0">
                <a:solidFill>
                  <a:srgbClr val="FFFFFF"/>
                </a:solidFill>
                <a:latin typeface="TT Chocolates"/>
              </a:rPr>
              <a:t> </a:t>
            </a:r>
            <a:r>
              <a:rPr lang="en-US" sz="4099" spc="32" dirty="0" err="1">
                <a:solidFill>
                  <a:srgbClr val="FFFFFF"/>
                </a:solidFill>
                <a:latin typeface="TT Chocolates"/>
              </a:rPr>
              <a:t>Pundi</a:t>
            </a:r>
            <a:r>
              <a:rPr lang="en-US" sz="4099" spc="32" dirty="0">
                <a:solidFill>
                  <a:srgbClr val="FFFFFF"/>
                </a:solidFill>
                <a:latin typeface="TT Chocolates"/>
              </a:rPr>
              <a:t> (20G21A04I3)</a:t>
            </a:r>
          </a:p>
          <a:p>
            <a:pPr>
              <a:lnSpc>
                <a:spcPts val="5739"/>
              </a:lnSpc>
            </a:pPr>
            <a:r>
              <a:rPr lang="en-US" sz="4099" spc="32" dirty="0" err="1">
                <a:solidFill>
                  <a:srgbClr val="FFFFFF"/>
                </a:solidFill>
                <a:latin typeface="TT Chocolates"/>
              </a:rPr>
              <a:t>Siddu</a:t>
            </a:r>
            <a:r>
              <a:rPr lang="en-US" sz="4099" spc="32" dirty="0">
                <a:solidFill>
                  <a:srgbClr val="FFFFFF"/>
                </a:solidFill>
                <a:latin typeface="TT Chocolates"/>
              </a:rPr>
              <a:t> </a:t>
            </a:r>
            <a:r>
              <a:rPr lang="en-US" sz="4099" spc="32" dirty="0" err="1">
                <a:solidFill>
                  <a:srgbClr val="FFFFFF"/>
                </a:solidFill>
                <a:latin typeface="TT Chocolates"/>
              </a:rPr>
              <a:t>Srinvas</a:t>
            </a:r>
            <a:r>
              <a:rPr lang="en-US" sz="4099" spc="32" dirty="0">
                <a:solidFill>
                  <a:srgbClr val="FFFFFF"/>
                </a:solidFill>
                <a:latin typeface="TT Chocolates"/>
              </a:rPr>
              <a:t> Puri (20G21A04I4)</a:t>
            </a:r>
          </a:p>
          <a:p>
            <a:pPr>
              <a:lnSpc>
                <a:spcPts val="5739"/>
              </a:lnSpc>
            </a:pPr>
            <a:r>
              <a:rPr lang="en-US" sz="4099" spc="32" dirty="0">
                <a:solidFill>
                  <a:srgbClr val="FFFFFF"/>
                </a:solidFill>
                <a:latin typeface="TT Chocolates"/>
              </a:rPr>
              <a:t>Sharan Nallathuru (20G21A04F8)</a:t>
            </a:r>
          </a:p>
          <a:p>
            <a:pPr>
              <a:lnSpc>
                <a:spcPts val="5739"/>
              </a:lnSpc>
            </a:pPr>
            <a:r>
              <a:rPr lang="en-US" sz="4099" spc="32" dirty="0">
                <a:solidFill>
                  <a:srgbClr val="FFFFFF"/>
                </a:solidFill>
                <a:latin typeface="TT Chocolates"/>
              </a:rPr>
              <a:t>Naveen </a:t>
            </a:r>
            <a:r>
              <a:rPr lang="en-US" sz="4099" spc="32" dirty="0" err="1">
                <a:solidFill>
                  <a:srgbClr val="FFFFFF"/>
                </a:solidFill>
                <a:latin typeface="TT Chocolates"/>
              </a:rPr>
              <a:t>Pallam</a:t>
            </a:r>
            <a:r>
              <a:rPr lang="en-US" sz="4099" spc="32" dirty="0">
                <a:solidFill>
                  <a:srgbClr val="FFFFFF"/>
                </a:solidFill>
                <a:latin typeface="TT Chocolates"/>
              </a:rPr>
              <a:t> (20G21A04H0)</a:t>
            </a:r>
          </a:p>
          <a:p>
            <a:pPr>
              <a:lnSpc>
                <a:spcPts val="5739"/>
              </a:lnSpc>
            </a:pPr>
            <a:endParaRPr lang="en-US" sz="4099" spc="32" dirty="0">
              <a:solidFill>
                <a:srgbClr val="FFFFFF"/>
              </a:solidFill>
              <a:latin typeface="TT Chocolates"/>
            </a:endParaRPr>
          </a:p>
        </p:txBody>
      </p:sp>
      <p:sp>
        <p:nvSpPr>
          <p:cNvPr id="14" name="TextBox 13">
            <a:extLst>
              <a:ext uri="{FF2B5EF4-FFF2-40B4-BE49-F238E27FC236}">
                <a16:creationId xmlns:a16="http://schemas.microsoft.com/office/drawing/2014/main" id="{3D5C15E4-9793-131D-C810-DB7260803C00}"/>
              </a:ext>
            </a:extLst>
          </p:cNvPr>
          <p:cNvSpPr txBox="1"/>
          <p:nvPr/>
        </p:nvSpPr>
        <p:spPr>
          <a:xfrm>
            <a:off x="9840978" y="8572500"/>
            <a:ext cx="8066022" cy="646331"/>
          </a:xfrm>
          <a:prstGeom prst="rect">
            <a:avLst/>
          </a:prstGeom>
          <a:noFill/>
        </p:spPr>
        <p:txBody>
          <a:bodyPr wrap="square" rtlCol="0">
            <a:spAutoFit/>
          </a:bodyPr>
          <a:lstStyle/>
          <a:p>
            <a:r>
              <a:rPr lang="en-IN" dirty="0" err="1"/>
              <a:t>G</a:t>
            </a:r>
            <a:r>
              <a:rPr lang="en-IN" sz="3600" dirty="0" err="1">
                <a:solidFill>
                  <a:schemeClr val="bg1"/>
                </a:solidFill>
                <a:latin typeface="Adobe Garamond Pro Bold" panose="02020702060506020403" pitchFamily="18" charset="0"/>
              </a:rPr>
              <a:t>Guide</a:t>
            </a:r>
            <a:r>
              <a:rPr lang="en-IN" sz="3600" dirty="0">
                <a:solidFill>
                  <a:schemeClr val="bg1"/>
                </a:solidFill>
                <a:latin typeface="Adobe Garamond Pro Bold" panose="02020702060506020403" pitchFamily="18" charset="0"/>
              </a:rPr>
              <a:t> : Mr. R. Rama Mohan., (</a:t>
            </a:r>
            <a:r>
              <a:rPr lang="en-IN" sz="3600" dirty="0" err="1">
                <a:solidFill>
                  <a:schemeClr val="bg1"/>
                </a:solidFill>
                <a:latin typeface="Adobe Garamond Pro Bold" panose="02020702060506020403" pitchFamily="18" charset="0"/>
              </a:rPr>
              <a:t>M.Tech</a:t>
            </a:r>
            <a:r>
              <a:rPr lang="en-IN" sz="3600" dirty="0">
                <a:solidFill>
                  <a:schemeClr val="bg1"/>
                </a:solidFill>
                <a:latin typeface="Adobe Garamond Pro Bold" panose="02020702060506020403" pitchFamily="18" charset="0"/>
              </a:rPr>
              <a:t>)                                             </a:t>
            </a:r>
            <a:endParaRPr lang="en-IN" dirty="0"/>
          </a:p>
        </p:txBody>
      </p:sp>
      <p:sp>
        <p:nvSpPr>
          <p:cNvPr id="15" name="TextBox 14">
            <a:extLst>
              <a:ext uri="{FF2B5EF4-FFF2-40B4-BE49-F238E27FC236}">
                <a16:creationId xmlns:a16="http://schemas.microsoft.com/office/drawing/2014/main" id="{30635829-3C4A-55EB-5139-A9AE2784E92C}"/>
              </a:ext>
            </a:extLst>
          </p:cNvPr>
          <p:cNvSpPr txBox="1"/>
          <p:nvPr/>
        </p:nvSpPr>
        <p:spPr>
          <a:xfrm>
            <a:off x="11506200" y="9218831"/>
            <a:ext cx="6172200" cy="584775"/>
          </a:xfrm>
          <a:prstGeom prst="rect">
            <a:avLst/>
          </a:prstGeom>
          <a:noFill/>
        </p:spPr>
        <p:txBody>
          <a:bodyPr wrap="square" rtlCol="0">
            <a:spAutoFit/>
          </a:bodyPr>
          <a:lstStyle/>
          <a:p>
            <a:r>
              <a:rPr lang="en-IN" sz="3200" dirty="0">
                <a:solidFill>
                  <a:schemeClr val="bg1"/>
                </a:solidFill>
                <a:latin typeface="Adobe Garamond Pro Bold" panose="02020702060506020403" pitchFamily="18" charset="0"/>
              </a:rPr>
              <a:t>Associate Professor (</a:t>
            </a:r>
            <a:r>
              <a:rPr lang="en-IN" sz="3200" dirty="0" err="1">
                <a:solidFill>
                  <a:schemeClr val="bg1"/>
                </a:solidFill>
                <a:latin typeface="Adobe Garamond Pro Bold" panose="02020702060506020403" pitchFamily="18" charset="0"/>
              </a:rPr>
              <a:t>Dept.of</a:t>
            </a:r>
            <a:r>
              <a:rPr lang="en-IN" sz="3200" dirty="0">
                <a:solidFill>
                  <a:schemeClr val="bg1"/>
                </a:solidFill>
                <a:latin typeface="Adobe Garamond Pro Bold" panose="02020702060506020403" pitchFamily="18" charset="0"/>
              </a:rPr>
              <a:t> ECE)</a:t>
            </a:r>
            <a:endParaRPr lang="en-IN"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a:off x="-4067665" y="0"/>
            <a:ext cx="22355665" cy="15878588"/>
          </a:xfrm>
          <a:custGeom>
            <a:avLst/>
            <a:gdLst/>
            <a:ahLst/>
            <a:cxnLst/>
            <a:rect l="l" t="t" r="r" b="b"/>
            <a:pathLst>
              <a:path w="22355665" h="15878588">
                <a:moveTo>
                  <a:pt x="0" y="0"/>
                </a:moveTo>
                <a:lnTo>
                  <a:pt x="22355665" y="0"/>
                </a:lnTo>
                <a:lnTo>
                  <a:pt x="22355665" y="15878588"/>
                </a:lnTo>
                <a:lnTo>
                  <a:pt x="0" y="15878588"/>
                </a:lnTo>
                <a:lnTo>
                  <a:pt x="0" y="0"/>
                </a:lnTo>
                <a:close/>
              </a:path>
            </a:pathLst>
          </a:custGeom>
          <a:blipFill>
            <a:blip r:embed="rId3">
              <a:alphaModFix amt="53000"/>
            </a:blip>
            <a:stretch>
              <a:fillRect/>
            </a:stretch>
          </a:blipFill>
        </p:spPr>
      </p:sp>
      <p:sp>
        <p:nvSpPr>
          <p:cNvPr id="4" name="Freeform 4"/>
          <p:cNvSpPr/>
          <p:nvPr/>
        </p:nvSpPr>
        <p:spPr>
          <a:xfrm>
            <a:off x="6738068" y="2616089"/>
            <a:ext cx="4941937" cy="943461"/>
          </a:xfrm>
          <a:custGeom>
            <a:avLst/>
            <a:gdLst/>
            <a:ahLst/>
            <a:cxnLst/>
            <a:rect l="l" t="t" r="r" b="b"/>
            <a:pathLst>
              <a:path w="4941937" h="943461">
                <a:moveTo>
                  <a:pt x="0" y="0"/>
                </a:moveTo>
                <a:lnTo>
                  <a:pt x="4941937" y="0"/>
                </a:lnTo>
                <a:lnTo>
                  <a:pt x="4941937" y="943461"/>
                </a:lnTo>
                <a:lnTo>
                  <a:pt x="0" y="943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047739" y="857250"/>
            <a:ext cx="14322596" cy="1460459"/>
          </a:xfrm>
          <a:prstGeom prst="rect">
            <a:avLst/>
          </a:prstGeom>
        </p:spPr>
        <p:txBody>
          <a:bodyPr lIns="0" tIns="0" rIns="0" bIns="0" rtlCol="0" anchor="t">
            <a:spAutoFit/>
          </a:bodyPr>
          <a:lstStyle/>
          <a:p>
            <a:pPr algn="ctr">
              <a:lnSpc>
                <a:spcPts val="11902"/>
              </a:lnSpc>
            </a:pPr>
            <a:r>
              <a:rPr lang="en-US" sz="8501">
                <a:solidFill>
                  <a:srgbClr val="FFFFFF"/>
                </a:solidFill>
                <a:latin typeface="Ara Hamah Alfidaa"/>
              </a:rPr>
              <a:t>Studying and Analysing the Datasets</a:t>
            </a:r>
          </a:p>
        </p:txBody>
      </p:sp>
      <p:sp>
        <p:nvSpPr>
          <p:cNvPr id="6" name="TextBox 6"/>
          <p:cNvSpPr txBox="1"/>
          <p:nvPr/>
        </p:nvSpPr>
        <p:spPr>
          <a:xfrm>
            <a:off x="6889334" y="2740490"/>
            <a:ext cx="3993179" cy="608934"/>
          </a:xfrm>
          <a:prstGeom prst="rect">
            <a:avLst/>
          </a:prstGeom>
        </p:spPr>
        <p:txBody>
          <a:bodyPr lIns="0" tIns="0" rIns="0" bIns="0" rtlCol="0" anchor="t">
            <a:spAutoFit/>
          </a:bodyPr>
          <a:lstStyle/>
          <a:p>
            <a:pPr algn="ctr">
              <a:lnSpc>
                <a:spcPts val="4848"/>
              </a:lnSpc>
            </a:pPr>
            <a:r>
              <a:rPr lang="en-US" sz="3463" spc="533">
                <a:solidFill>
                  <a:srgbClr val="232E54"/>
                </a:solidFill>
                <a:latin typeface="Tek Tall Arabic Bold"/>
              </a:rPr>
              <a:t>Output</a:t>
            </a:r>
          </a:p>
        </p:txBody>
      </p:sp>
      <p:sp>
        <p:nvSpPr>
          <p:cNvPr id="7" name="TextBox 7"/>
          <p:cNvSpPr txBox="1"/>
          <p:nvPr/>
        </p:nvSpPr>
        <p:spPr>
          <a:xfrm>
            <a:off x="387316" y="4025066"/>
            <a:ext cx="17513368" cy="3914228"/>
          </a:xfrm>
          <a:prstGeom prst="rect">
            <a:avLst/>
          </a:prstGeom>
        </p:spPr>
        <p:txBody>
          <a:bodyPr lIns="0" tIns="0" rIns="0" bIns="0" rtlCol="0" anchor="t">
            <a:spAutoFit/>
          </a:bodyPr>
          <a:lstStyle/>
          <a:p>
            <a:pPr algn="ctr">
              <a:lnSpc>
                <a:spcPts val="6269"/>
              </a:lnSpc>
              <a:spcBef>
                <a:spcPct val="0"/>
              </a:spcBef>
            </a:pPr>
            <a:r>
              <a:rPr lang="en-US" sz="4478" spc="35">
                <a:solidFill>
                  <a:srgbClr val="FFFFFF"/>
                </a:solidFill>
                <a:latin typeface="TT Chocolates"/>
              </a:rPr>
              <a:t>The project involved thorough examination and analysis of the datasets, encompassing demographic information, symptoms, and exposure records. Through meticulous study and scrutiny, we extracted meaningful insights to inform the development of a robust machine learning 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34838" y="2324097"/>
            <a:ext cx="8334816" cy="4714391"/>
          </a:xfrm>
          <a:prstGeom prst="rect">
            <a:avLst/>
          </a:prstGeom>
        </p:spPr>
        <p:txBody>
          <a:bodyPr lIns="0" tIns="0" rIns="0" bIns="0" rtlCol="0" anchor="t">
            <a:spAutoFit/>
          </a:bodyPr>
          <a:lstStyle/>
          <a:p>
            <a:pPr>
              <a:lnSpc>
                <a:spcPts val="17175"/>
              </a:lnSpc>
            </a:pPr>
            <a:r>
              <a:rPr lang="en-US" sz="23527">
                <a:solidFill>
                  <a:srgbClr val="FFFFFF"/>
                </a:solidFill>
                <a:latin typeface="Ara Hamah Alfidaa"/>
              </a:rPr>
              <a:t>Thank</a:t>
            </a:r>
          </a:p>
          <a:p>
            <a:pPr>
              <a:lnSpc>
                <a:spcPts val="17175"/>
              </a:lnSpc>
            </a:pPr>
            <a:r>
              <a:rPr lang="en-US" sz="23527">
                <a:solidFill>
                  <a:srgbClr val="FFFFFF"/>
                </a:solidFill>
                <a:latin typeface="Ara Hamah Alfidaa"/>
              </a:rPr>
              <a:t>you!</a:t>
            </a:r>
          </a:p>
        </p:txBody>
      </p:sp>
      <p:sp>
        <p:nvSpPr>
          <p:cNvPr id="5" name="TextBox 5"/>
          <p:cNvSpPr txBox="1"/>
          <p:nvPr/>
        </p:nvSpPr>
        <p:spPr>
          <a:xfrm>
            <a:off x="1434838" y="6333002"/>
            <a:ext cx="8066022" cy="705486"/>
          </a:xfrm>
          <a:prstGeom prst="rect">
            <a:avLst/>
          </a:prstGeom>
        </p:spPr>
        <p:txBody>
          <a:bodyPr lIns="0" tIns="0" rIns="0" bIns="0" rtlCol="0" anchor="t">
            <a:spAutoFit/>
          </a:bodyPr>
          <a:lstStyle/>
          <a:p>
            <a:pPr>
              <a:lnSpc>
                <a:spcPts val="5739"/>
              </a:lnSpc>
              <a:spcBef>
                <a:spcPct val="0"/>
              </a:spcBef>
            </a:pPr>
            <a:r>
              <a:rPr lang="en-US" sz="4099" spc="32">
                <a:solidFill>
                  <a:srgbClr val="FFFFFF"/>
                </a:solidFill>
                <a:latin typeface="TT Chocolates"/>
              </a:rPr>
              <a:t>@AI &amp; ML Interns</a:t>
            </a:r>
          </a:p>
        </p:txBody>
      </p:sp>
      <p:sp>
        <p:nvSpPr>
          <p:cNvPr id="6" name="Freeform 6"/>
          <p:cNvSpPr/>
          <p:nvPr/>
        </p:nvSpPr>
        <p:spPr>
          <a:xfrm>
            <a:off x="1299733" y="7396858"/>
            <a:ext cx="6470368" cy="1235252"/>
          </a:xfrm>
          <a:custGeom>
            <a:avLst/>
            <a:gdLst/>
            <a:ahLst/>
            <a:cxnLst/>
            <a:rect l="l" t="t" r="r" b="b"/>
            <a:pathLst>
              <a:path w="6470368" h="1235252">
                <a:moveTo>
                  <a:pt x="0" y="0"/>
                </a:moveTo>
                <a:lnTo>
                  <a:pt x="6470368" y="0"/>
                </a:lnTo>
                <a:lnTo>
                  <a:pt x="6470368" y="1235252"/>
                </a:lnTo>
                <a:lnTo>
                  <a:pt x="0" y="12352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785322" y="7667016"/>
            <a:ext cx="6019711" cy="506458"/>
          </a:xfrm>
          <a:prstGeom prst="rect">
            <a:avLst/>
          </a:prstGeom>
        </p:spPr>
        <p:txBody>
          <a:bodyPr lIns="0" tIns="0" rIns="0" bIns="0" rtlCol="0" anchor="t">
            <a:spAutoFit/>
          </a:bodyPr>
          <a:lstStyle/>
          <a:p>
            <a:pPr algn="ctr">
              <a:lnSpc>
                <a:spcPts val="4086"/>
              </a:lnSpc>
            </a:pPr>
            <a:r>
              <a:rPr lang="en-US" sz="2918" spc="102">
                <a:solidFill>
                  <a:srgbClr val="232E54"/>
                </a:solidFill>
                <a:latin typeface="Tek Tall Arabic Bold"/>
              </a:rPr>
              <a:t>Sigining Off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5322489">
            <a:off x="4471711" y="-1871268"/>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4" name="Freeform 4"/>
          <p:cNvSpPr/>
          <p:nvPr/>
        </p:nvSpPr>
        <p:spPr>
          <a:xfrm>
            <a:off x="1781970" y="3151506"/>
            <a:ext cx="4954760" cy="945909"/>
          </a:xfrm>
          <a:custGeom>
            <a:avLst/>
            <a:gdLst/>
            <a:ahLst/>
            <a:cxnLst/>
            <a:rect l="l" t="t" r="r" b="b"/>
            <a:pathLst>
              <a:path w="4954760" h="945909">
                <a:moveTo>
                  <a:pt x="0" y="0"/>
                </a:moveTo>
                <a:lnTo>
                  <a:pt x="4954760" y="0"/>
                </a:lnTo>
                <a:lnTo>
                  <a:pt x="4954760" y="945909"/>
                </a:lnTo>
                <a:lnTo>
                  <a:pt x="0" y="945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393282" y="2746677"/>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6"/>
            <a:stretch>
              <a:fillRect/>
            </a:stretch>
          </a:blipFill>
        </p:spPr>
      </p:sp>
      <p:sp>
        <p:nvSpPr>
          <p:cNvPr id="6" name="TextBox 6"/>
          <p:cNvSpPr txBox="1"/>
          <p:nvPr/>
        </p:nvSpPr>
        <p:spPr>
          <a:xfrm>
            <a:off x="1585087" y="1799173"/>
            <a:ext cx="9808195" cy="1637779"/>
          </a:xfrm>
          <a:prstGeom prst="rect">
            <a:avLst/>
          </a:prstGeom>
        </p:spPr>
        <p:txBody>
          <a:bodyPr lIns="0" tIns="0" rIns="0" bIns="0" rtlCol="0" anchor="t">
            <a:spAutoFit/>
          </a:bodyPr>
          <a:lstStyle/>
          <a:p>
            <a:pPr>
              <a:lnSpc>
                <a:spcPts val="11368"/>
              </a:lnSpc>
            </a:pPr>
            <a:r>
              <a:rPr lang="en-US" sz="14575">
                <a:solidFill>
                  <a:srgbClr val="FFFFFF"/>
                </a:solidFill>
                <a:latin typeface="Ara Hamah Alfidaa"/>
              </a:rPr>
              <a:t>Technotran </a:t>
            </a:r>
          </a:p>
        </p:txBody>
      </p:sp>
      <p:sp>
        <p:nvSpPr>
          <p:cNvPr id="7" name="TextBox 7"/>
          <p:cNvSpPr txBox="1"/>
          <p:nvPr/>
        </p:nvSpPr>
        <p:spPr>
          <a:xfrm>
            <a:off x="1628888" y="3285977"/>
            <a:ext cx="4003540" cy="600766"/>
          </a:xfrm>
          <a:prstGeom prst="rect">
            <a:avLst/>
          </a:prstGeom>
        </p:spPr>
        <p:txBody>
          <a:bodyPr lIns="0" tIns="0" rIns="0" bIns="0" rtlCol="0" anchor="t">
            <a:spAutoFit/>
          </a:bodyPr>
          <a:lstStyle/>
          <a:p>
            <a:pPr algn="ctr">
              <a:lnSpc>
                <a:spcPts val="4861"/>
              </a:lnSpc>
            </a:pPr>
            <a:r>
              <a:rPr lang="en-US" sz="3472" spc="534">
                <a:solidFill>
                  <a:srgbClr val="232E54"/>
                </a:solidFill>
                <a:latin typeface="Tek Tall Arabic Bold"/>
              </a:rPr>
              <a:t>Company</a:t>
            </a:r>
          </a:p>
        </p:txBody>
      </p:sp>
      <p:sp>
        <p:nvSpPr>
          <p:cNvPr id="8" name="TextBox 8"/>
          <p:cNvSpPr txBox="1"/>
          <p:nvPr/>
        </p:nvSpPr>
        <p:spPr>
          <a:xfrm>
            <a:off x="511881" y="4282377"/>
            <a:ext cx="10241094" cy="6207187"/>
          </a:xfrm>
          <a:prstGeom prst="rect">
            <a:avLst/>
          </a:prstGeom>
        </p:spPr>
        <p:txBody>
          <a:bodyPr lIns="0" tIns="0" rIns="0" bIns="0" rtlCol="0" anchor="t">
            <a:spAutoFit/>
          </a:bodyPr>
          <a:lstStyle/>
          <a:p>
            <a:pPr>
              <a:lnSpc>
                <a:spcPts val="4084"/>
              </a:lnSpc>
            </a:pPr>
            <a:r>
              <a:rPr lang="en-US" sz="2917" spc="23">
                <a:solidFill>
                  <a:srgbClr val="FFFFFF"/>
                </a:solidFill>
                <a:latin typeface="TT Chocolates"/>
              </a:rPr>
              <a:t>TECHNOTRAN (Nellore) (ISO 9001:2015 Certified Company) is an Innovative Educational Technology Company in the fields of Embedded systems, Robotics,3d-printing, IoT &amp; Artificial Intelligence. We serve universities, colleges, and schools nationwide. Our unwavering commitment revolves around delivering top-tier services, encompassing DIY Robotic kit design, electronic product design, PCB Design, prototyping, and Manufacturing, all meticulously customized to precise specifications. Our ultimate mission is to empower both students and institutions with state-of-the-art technology solutions.</a:t>
            </a:r>
          </a:p>
          <a:p>
            <a:pPr>
              <a:lnSpc>
                <a:spcPts val="4084"/>
              </a:lnSpc>
              <a:spcBef>
                <a:spcPct val="0"/>
              </a:spcBef>
            </a:pPr>
            <a:endParaRPr lang="en-US" sz="2917" spc="23">
              <a:solidFill>
                <a:srgbClr val="FFFFFF"/>
              </a:solidFill>
              <a:latin typeface="TT Chocolat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id="3" name="Freeform 3"/>
          <p:cNvSpPr/>
          <p:nvPr/>
        </p:nvSpPr>
        <p:spPr>
          <a:xfrm rot="4195132">
            <a:off x="-1502849" y="-2466871"/>
            <a:ext cx="26931805" cy="19128889"/>
          </a:xfrm>
          <a:custGeom>
            <a:avLst/>
            <a:gdLst/>
            <a:ahLst/>
            <a:cxnLst/>
            <a:rect l="l" t="t" r="r" b="b"/>
            <a:pathLst>
              <a:path w="26931805" h="19128889">
                <a:moveTo>
                  <a:pt x="0" y="0"/>
                </a:moveTo>
                <a:lnTo>
                  <a:pt x="26931805" y="0"/>
                </a:lnTo>
                <a:lnTo>
                  <a:pt x="26931805" y="19128889"/>
                </a:lnTo>
                <a:lnTo>
                  <a:pt x="0" y="19128889"/>
                </a:lnTo>
                <a:lnTo>
                  <a:pt x="0" y="0"/>
                </a:lnTo>
                <a:close/>
              </a:path>
            </a:pathLst>
          </a:custGeom>
          <a:blipFill>
            <a:blip r:embed="rId3">
              <a:alphaModFix amt="53000"/>
            </a:blip>
            <a:stretch>
              <a:fillRect/>
            </a:stretch>
          </a:blipFill>
        </p:spPr>
      </p:sp>
      <p:sp>
        <p:nvSpPr>
          <p:cNvPr id="4" name="TextBox 4"/>
          <p:cNvSpPr txBox="1"/>
          <p:nvPr/>
        </p:nvSpPr>
        <p:spPr>
          <a:xfrm>
            <a:off x="1699277" y="590550"/>
            <a:ext cx="10558576" cy="3958794"/>
          </a:xfrm>
          <a:prstGeom prst="rect">
            <a:avLst/>
          </a:prstGeom>
        </p:spPr>
        <p:txBody>
          <a:bodyPr lIns="0" tIns="0" rIns="0" bIns="0" rtlCol="0" anchor="t">
            <a:spAutoFit/>
          </a:bodyPr>
          <a:lstStyle/>
          <a:p>
            <a:pPr>
              <a:lnSpc>
                <a:spcPts val="32397"/>
              </a:lnSpc>
            </a:pPr>
            <a:r>
              <a:rPr lang="en-US" sz="23140" spc="393">
                <a:solidFill>
                  <a:srgbClr val="FFFFFF"/>
                </a:solidFill>
                <a:latin typeface="Ara Hamah Alfidaa"/>
              </a:rPr>
              <a:t>agenda</a:t>
            </a:r>
          </a:p>
        </p:txBody>
      </p:sp>
      <p:grpSp>
        <p:nvGrpSpPr>
          <p:cNvPr id="5" name="Group 5"/>
          <p:cNvGrpSpPr/>
          <p:nvPr/>
        </p:nvGrpSpPr>
        <p:grpSpPr>
          <a:xfrm>
            <a:off x="1699277" y="4045768"/>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a:t>
              </a:r>
            </a:p>
          </p:txBody>
        </p:sp>
      </p:grpSp>
      <p:grpSp>
        <p:nvGrpSpPr>
          <p:cNvPr id="8" name="Group 8"/>
          <p:cNvGrpSpPr/>
          <p:nvPr/>
        </p:nvGrpSpPr>
        <p:grpSpPr>
          <a:xfrm>
            <a:off x="1699277" y="5259205"/>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2</a:t>
              </a:r>
            </a:p>
          </p:txBody>
        </p:sp>
      </p:grpSp>
      <p:grpSp>
        <p:nvGrpSpPr>
          <p:cNvPr id="11" name="Group 11"/>
          <p:cNvGrpSpPr/>
          <p:nvPr/>
        </p:nvGrpSpPr>
        <p:grpSpPr>
          <a:xfrm>
            <a:off x="1722582" y="646176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3</a:t>
              </a:r>
            </a:p>
          </p:txBody>
        </p:sp>
      </p:grpSp>
      <p:grpSp>
        <p:nvGrpSpPr>
          <p:cNvPr id="14" name="Group 14"/>
          <p:cNvGrpSpPr/>
          <p:nvPr/>
        </p:nvGrpSpPr>
        <p:grpSpPr>
          <a:xfrm>
            <a:off x="5521426" y="4045768"/>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5</a:t>
              </a:r>
            </a:p>
          </p:txBody>
        </p:sp>
      </p:grpSp>
      <p:grpSp>
        <p:nvGrpSpPr>
          <p:cNvPr id="17" name="Group 17"/>
          <p:cNvGrpSpPr/>
          <p:nvPr/>
        </p:nvGrpSpPr>
        <p:grpSpPr>
          <a:xfrm>
            <a:off x="5521426" y="5259205"/>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6</a:t>
              </a:r>
            </a:p>
          </p:txBody>
        </p:sp>
      </p:grpSp>
      <p:grpSp>
        <p:nvGrpSpPr>
          <p:cNvPr id="20" name="Group 20"/>
          <p:cNvGrpSpPr/>
          <p:nvPr/>
        </p:nvGrpSpPr>
        <p:grpSpPr>
          <a:xfrm>
            <a:off x="5544730" y="6461769"/>
            <a:ext cx="800090" cy="1202563"/>
            <a:chOff x="0" y="0"/>
            <a:chExt cx="1066786" cy="1603418"/>
          </a:xfrm>
        </p:grpSpPr>
        <p:sp>
          <p:nvSpPr>
            <p:cNvPr id="21" name="Freeform 21"/>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7</a:t>
              </a:r>
            </a:p>
          </p:txBody>
        </p:sp>
      </p:grpSp>
      <p:grpSp>
        <p:nvGrpSpPr>
          <p:cNvPr id="23" name="Group 23"/>
          <p:cNvGrpSpPr/>
          <p:nvPr/>
        </p:nvGrpSpPr>
        <p:grpSpPr>
          <a:xfrm>
            <a:off x="1722582" y="7678814"/>
            <a:ext cx="800090" cy="1202563"/>
            <a:chOff x="0" y="0"/>
            <a:chExt cx="1066786" cy="1603418"/>
          </a:xfrm>
        </p:grpSpPr>
        <p:sp>
          <p:nvSpPr>
            <p:cNvPr id="24" name="Freeform 24"/>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4</a:t>
              </a:r>
            </a:p>
          </p:txBody>
        </p:sp>
      </p:grpSp>
      <p:grpSp>
        <p:nvGrpSpPr>
          <p:cNvPr id="26" name="Group 26"/>
          <p:cNvGrpSpPr/>
          <p:nvPr/>
        </p:nvGrpSpPr>
        <p:grpSpPr>
          <a:xfrm>
            <a:off x="5544730" y="7678814"/>
            <a:ext cx="800090" cy="1202563"/>
            <a:chOff x="0" y="0"/>
            <a:chExt cx="1066786" cy="1603418"/>
          </a:xfrm>
        </p:grpSpPr>
        <p:sp>
          <p:nvSpPr>
            <p:cNvPr id="27" name="Freeform 27"/>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8</a:t>
              </a:r>
            </a:p>
          </p:txBody>
        </p:sp>
      </p:grpSp>
      <p:sp>
        <p:nvSpPr>
          <p:cNvPr id="29" name="Freeform 29"/>
          <p:cNvSpPr/>
          <p:nvPr/>
        </p:nvSpPr>
        <p:spPr>
          <a:xfrm>
            <a:off x="10767503" y="1682189"/>
            <a:ext cx="6491797" cy="7706320"/>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b="-95906"/>
            </a:stretch>
          </a:blipFill>
        </p:spPr>
      </p:sp>
      <p:sp>
        <p:nvSpPr>
          <p:cNvPr id="30" name="TextBox 30"/>
          <p:cNvSpPr txBox="1"/>
          <p:nvPr/>
        </p:nvSpPr>
        <p:spPr>
          <a:xfrm>
            <a:off x="2858487" y="4433844"/>
            <a:ext cx="2302098" cy="316520"/>
          </a:xfrm>
          <a:prstGeom prst="rect">
            <a:avLst/>
          </a:prstGeom>
        </p:spPr>
        <p:txBody>
          <a:bodyPr lIns="0" tIns="0" rIns="0" bIns="0" rtlCol="0" anchor="t">
            <a:spAutoFit/>
          </a:bodyPr>
          <a:lstStyle/>
          <a:p>
            <a:pPr>
              <a:lnSpc>
                <a:spcPts val="2386"/>
              </a:lnSpc>
            </a:pPr>
            <a:r>
              <a:rPr lang="en-US" sz="2273" spc="18">
                <a:solidFill>
                  <a:srgbClr val="FFFFFF"/>
                </a:solidFill>
                <a:latin typeface="TT Chocolates"/>
              </a:rPr>
              <a:t>Introduction</a:t>
            </a:r>
          </a:p>
        </p:txBody>
      </p:sp>
      <p:sp>
        <p:nvSpPr>
          <p:cNvPr id="31" name="TextBox 31"/>
          <p:cNvSpPr txBox="1"/>
          <p:nvPr/>
        </p:nvSpPr>
        <p:spPr>
          <a:xfrm>
            <a:off x="2858487" y="5617835"/>
            <a:ext cx="2302098" cy="618314"/>
          </a:xfrm>
          <a:prstGeom prst="rect">
            <a:avLst/>
          </a:prstGeom>
        </p:spPr>
        <p:txBody>
          <a:bodyPr lIns="0" tIns="0" rIns="0" bIns="0" rtlCol="0" anchor="t">
            <a:spAutoFit/>
          </a:bodyPr>
          <a:lstStyle/>
          <a:p>
            <a:pPr>
              <a:lnSpc>
                <a:spcPts val="2386"/>
              </a:lnSpc>
            </a:pPr>
            <a:r>
              <a:rPr lang="en-US" sz="2273" spc="18">
                <a:solidFill>
                  <a:srgbClr val="FFFFFF"/>
                </a:solidFill>
                <a:latin typeface="TT Chocolates"/>
              </a:rPr>
              <a:t>Python Programming</a:t>
            </a:r>
          </a:p>
        </p:txBody>
      </p:sp>
      <p:sp>
        <p:nvSpPr>
          <p:cNvPr id="32" name="TextBox 32"/>
          <p:cNvSpPr txBox="1"/>
          <p:nvPr/>
        </p:nvSpPr>
        <p:spPr>
          <a:xfrm>
            <a:off x="2858487" y="6802704"/>
            <a:ext cx="2302098" cy="316520"/>
          </a:xfrm>
          <a:prstGeom prst="rect">
            <a:avLst/>
          </a:prstGeom>
        </p:spPr>
        <p:txBody>
          <a:bodyPr lIns="0" tIns="0" rIns="0" bIns="0" rtlCol="0" anchor="t">
            <a:spAutoFit/>
          </a:bodyPr>
          <a:lstStyle/>
          <a:p>
            <a:pPr>
              <a:lnSpc>
                <a:spcPts val="2386"/>
              </a:lnSpc>
            </a:pPr>
            <a:r>
              <a:rPr lang="en-US" sz="2273" spc="18">
                <a:solidFill>
                  <a:srgbClr val="FFFFFF"/>
                </a:solidFill>
                <a:latin typeface="TT Chocolates"/>
              </a:rPr>
              <a:t>AI and ML</a:t>
            </a:r>
          </a:p>
        </p:txBody>
      </p:sp>
      <p:sp>
        <p:nvSpPr>
          <p:cNvPr id="33" name="TextBox 33"/>
          <p:cNvSpPr txBox="1"/>
          <p:nvPr/>
        </p:nvSpPr>
        <p:spPr>
          <a:xfrm>
            <a:off x="6680636" y="4433844"/>
            <a:ext cx="2302098" cy="618314"/>
          </a:xfrm>
          <a:prstGeom prst="rect">
            <a:avLst/>
          </a:prstGeom>
        </p:spPr>
        <p:txBody>
          <a:bodyPr lIns="0" tIns="0" rIns="0" bIns="0" rtlCol="0" anchor="t">
            <a:spAutoFit/>
          </a:bodyPr>
          <a:lstStyle/>
          <a:p>
            <a:pPr>
              <a:lnSpc>
                <a:spcPts val="2386"/>
              </a:lnSpc>
            </a:pPr>
            <a:r>
              <a:rPr lang="en-US" sz="2273" spc="18">
                <a:solidFill>
                  <a:srgbClr val="FFFFFF"/>
                </a:solidFill>
                <a:latin typeface="TT Chocolates"/>
              </a:rPr>
              <a:t>NumPy and Pandas. </a:t>
            </a:r>
          </a:p>
        </p:txBody>
      </p:sp>
      <p:sp>
        <p:nvSpPr>
          <p:cNvPr id="34" name="TextBox 34"/>
          <p:cNvSpPr txBox="1"/>
          <p:nvPr/>
        </p:nvSpPr>
        <p:spPr>
          <a:xfrm>
            <a:off x="6680636" y="5617835"/>
            <a:ext cx="2302098" cy="316520"/>
          </a:xfrm>
          <a:prstGeom prst="rect">
            <a:avLst/>
          </a:prstGeom>
        </p:spPr>
        <p:txBody>
          <a:bodyPr lIns="0" tIns="0" rIns="0" bIns="0" rtlCol="0" anchor="t">
            <a:spAutoFit/>
          </a:bodyPr>
          <a:lstStyle/>
          <a:p>
            <a:pPr>
              <a:lnSpc>
                <a:spcPts val="2386"/>
              </a:lnSpc>
            </a:pPr>
            <a:r>
              <a:rPr lang="en-US" sz="2273" spc="18">
                <a:solidFill>
                  <a:srgbClr val="FFFFFF"/>
                </a:solidFill>
                <a:latin typeface="TT Chocolates"/>
              </a:rPr>
              <a:t>Datasets</a:t>
            </a:r>
          </a:p>
        </p:txBody>
      </p:sp>
      <p:sp>
        <p:nvSpPr>
          <p:cNvPr id="35" name="TextBox 35"/>
          <p:cNvSpPr txBox="1"/>
          <p:nvPr/>
        </p:nvSpPr>
        <p:spPr>
          <a:xfrm>
            <a:off x="6680636" y="6802704"/>
            <a:ext cx="2302098" cy="316520"/>
          </a:xfrm>
          <a:prstGeom prst="rect">
            <a:avLst/>
          </a:prstGeom>
        </p:spPr>
        <p:txBody>
          <a:bodyPr lIns="0" tIns="0" rIns="0" bIns="0" rtlCol="0" anchor="t">
            <a:spAutoFit/>
          </a:bodyPr>
          <a:lstStyle/>
          <a:p>
            <a:pPr>
              <a:lnSpc>
                <a:spcPts val="2386"/>
              </a:lnSpc>
            </a:pPr>
            <a:r>
              <a:rPr lang="en-US" sz="2273" spc="18">
                <a:solidFill>
                  <a:srgbClr val="FFFFFF"/>
                </a:solidFill>
                <a:latin typeface="TT Chocolates"/>
              </a:rPr>
              <a:t> ML algorithms</a:t>
            </a:r>
          </a:p>
        </p:txBody>
      </p:sp>
      <p:sp>
        <p:nvSpPr>
          <p:cNvPr id="36" name="TextBox 36"/>
          <p:cNvSpPr txBox="1"/>
          <p:nvPr/>
        </p:nvSpPr>
        <p:spPr>
          <a:xfrm>
            <a:off x="2858487" y="8019749"/>
            <a:ext cx="2302098" cy="316520"/>
          </a:xfrm>
          <a:prstGeom prst="rect">
            <a:avLst/>
          </a:prstGeom>
        </p:spPr>
        <p:txBody>
          <a:bodyPr lIns="0" tIns="0" rIns="0" bIns="0" rtlCol="0" anchor="t">
            <a:spAutoFit/>
          </a:bodyPr>
          <a:lstStyle/>
          <a:p>
            <a:pPr>
              <a:lnSpc>
                <a:spcPts val="2386"/>
              </a:lnSpc>
            </a:pPr>
            <a:r>
              <a:rPr lang="en-US" sz="2273" spc="18">
                <a:solidFill>
                  <a:srgbClr val="FFFFFF"/>
                </a:solidFill>
                <a:latin typeface="TT Chocolates"/>
              </a:rPr>
              <a:t>Applications</a:t>
            </a:r>
          </a:p>
        </p:txBody>
      </p:sp>
      <p:sp>
        <p:nvSpPr>
          <p:cNvPr id="37" name="TextBox 37"/>
          <p:cNvSpPr txBox="1"/>
          <p:nvPr/>
        </p:nvSpPr>
        <p:spPr>
          <a:xfrm>
            <a:off x="6680636" y="8019749"/>
            <a:ext cx="2302098" cy="316520"/>
          </a:xfrm>
          <a:prstGeom prst="rect">
            <a:avLst/>
          </a:prstGeom>
        </p:spPr>
        <p:txBody>
          <a:bodyPr lIns="0" tIns="0" rIns="0" bIns="0" rtlCol="0" anchor="t">
            <a:spAutoFit/>
          </a:bodyPr>
          <a:lstStyle/>
          <a:p>
            <a:pPr>
              <a:lnSpc>
                <a:spcPts val="2386"/>
              </a:lnSpc>
            </a:pPr>
            <a:r>
              <a:rPr lang="en-US" sz="2273" spc="18">
                <a:solidFill>
                  <a:srgbClr val="FFFFFF"/>
                </a:solidFill>
                <a:latin typeface="TT Chocolates"/>
              </a:rPr>
              <a:t>K-Means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id="3" name="Freeform 3"/>
          <p:cNvSpPr/>
          <p:nvPr/>
        </p:nvSpPr>
        <p:spPr>
          <a:xfrm rot="4195132">
            <a:off x="-1502849" y="-2466871"/>
            <a:ext cx="26931805" cy="19128889"/>
          </a:xfrm>
          <a:custGeom>
            <a:avLst/>
            <a:gdLst/>
            <a:ahLst/>
            <a:cxnLst/>
            <a:rect l="l" t="t" r="r" b="b"/>
            <a:pathLst>
              <a:path w="26931805" h="19128889">
                <a:moveTo>
                  <a:pt x="0" y="0"/>
                </a:moveTo>
                <a:lnTo>
                  <a:pt x="26931805" y="0"/>
                </a:lnTo>
                <a:lnTo>
                  <a:pt x="26931805" y="19128889"/>
                </a:lnTo>
                <a:lnTo>
                  <a:pt x="0" y="19128889"/>
                </a:lnTo>
                <a:lnTo>
                  <a:pt x="0" y="0"/>
                </a:lnTo>
                <a:close/>
              </a:path>
            </a:pathLst>
          </a:custGeom>
          <a:blipFill>
            <a:blip r:embed="rId3">
              <a:alphaModFix amt="53000"/>
            </a:blip>
            <a:stretch>
              <a:fillRect/>
            </a:stretch>
          </a:blipFill>
        </p:spPr>
      </p:sp>
      <p:sp>
        <p:nvSpPr>
          <p:cNvPr id="4" name="TextBox 4"/>
          <p:cNvSpPr txBox="1"/>
          <p:nvPr/>
        </p:nvSpPr>
        <p:spPr>
          <a:xfrm>
            <a:off x="1699277" y="590550"/>
            <a:ext cx="10558576" cy="3958794"/>
          </a:xfrm>
          <a:prstGeom prst="rect">
            <a:avLst/>
          </a:prstGeom>
        </p:spPr>
        <p:txBody>
          <a:bodyPr lIns="0" tIns="0" rIns="0" bIns="0" rtlCol="0" anchor="t">
            <a:spAutoFit/>
          </a:bodyPr>
          <a:lstStyle/>
          <a:p>
            <a:pPr>
              <a:lnSpc>
                <a:spcPts val="32397"/>
              </a:lnSpc>
            </a:pPr>
            <a:r>
              <a:rPr lang="en-US" sz="23140" spc="393" dirty="0">
                <a:solidFill>
                  <a:srgbClr val="FFFFFF"/>
                </a:solidFill>
                <a:latin typeface="Ara Hamah Alfidaa"/>
              </a:rPr>
              <a:t>agenda</a:t>
            </a:r>
          </a:p>
        </p:txBody>
      </p:sp>
      <p:grpSp>
        <p:nvGrpSpPr>
          <p:cNvPr id="5" name="Group 5"/>
          <p:cNvGrpSpPr/>
          <p:nvPr/>
        </p:nvGrpSpPr>
        <p:grpSpPr>
          <a:xfrm>
            <a:off x="1699277" y="4045768"/>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9</a:t>
              </a:r>
            </a:p>
          </p:txBody>
        </p:sp>
      </p:grpSp>
      <p:grpSp>
        <p:nvGrpSpPr>
          <p:cNvPr id="8" name="Group 8"/>
          <p:cNvGrpSpPr/>
          <p:nvPr/>
        </p:nvGrpSpPr>
        <p:grpSpPr>
          <a:xfrm>
            <a:off x="1699277" y="5259205"/>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10</a:t>
              </a:r>
            </a:p>
          </p:txBody>
        </p:sp>
      </p:grpSp>
      <p:grpSp>
        <p:nvGrpSpPr>
          <p:cNvPr id="11" name="Group 11"/>
          <p:cNvGrpSpPr/>
          <p:nvPr/>
        </p:nvGrpSpPr>
        <p:grpSpPr>
          <a:xfrm>
            <a:off x="1722582" y="646176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11</a:t>
              </a:r>
            </a:p>
          </p:txBody>
        </p:sp>
      </p:grpSp>
      <p:sp>
        <p:nvSpPr>
          <p:cNvPr id="22" name="TextBox 22"/>
          <p:cNvSpPr txBox="1"/>
          <p:nvPr/>
        </p:nvSpPr>
        <p:spPr>
          <a:xfrm>
            <a:off x="5544730" y="6347469"/>
            <a:ext cx="774702" cy="1372427"/>
          </a:xfrm>
          <a:prstGeom prst="rect">
            <a:avLst/>
          </a:prstGeom>
        </p:spPr>
        <p:txBody>
          <a:bodyPr lIns="0" tIns="0" rIns="0" bIns="0" rtlCol="0" anchor="t">
            <a:spAutoFit/>
          </a:bodyPr>
          <a:lstStyle/>
          <a:p>
            <a:pPr algn="ctr">
              <a:lnSpc>
                <a:spcPts val="11092"/>
              </a:lnSpc>
            </a:pPr>
            <a:endParaRPr lang="en-US" sz="7923" dirty="0">
              <a:solidFill>
                <a:srgbClr val="374F90"/>
              </a:solidFill>
              <a:latin typeface="Ara Hamah Alfidaa"/>
            </a:endParaRPr>
          </a:p>
        </p:txBody>
      </p:sp>
      <p:grpSp>
        <p:nvGrpSpPr>
          <p:cNvPr id="23" name="Group 23"/>
          <p:cNvGrpSpPr/>
          <p:nvPr/>
        </p:nvGrpSpPr>
        <p:grpSpPr>
          <a:xfrm>
            <a:off x="1722582" y="7678814"/>
            <a:ext cx="800090" cy="1202563"/>
            <a:chOff x="0" y="0"/>
            <a:chExt cx="1066786" cy="1603418"/>
          </a:xfrm>
        </p:grpSpPr>
        <p:sp>
          <p:nvSpPr>
            <p:cNvPr id="24" name="Freeform 24"/>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12</a:t>
              </a:r>
            </a:p>
          </p:txBody>
        </p:sp>
      </p:grpSp>
      <p:sp>
        <p:nvSpPr>
          <p:cNvPr id="28" name="TextBox 28"/>
          <p:cNvSpPr txBox="1"/>
          <p:nvPr/>
        </p:nvSpPr>
        <p:spPr>
          <a:xfrm>
            <a:off x="5544730" y="7564514"/>
            <a:ext cx="774702" cy="1372427"/>
          </a:xfrm>
          <a:prstGeom prst="rect">
            <a:avLst/>
          </a:prstGeom>
        </p:spPr>
        <p:txBody>
          <a:bodyPr lIns="0" tIns="0" rIns="0" bIns="0" rtlCol="0" anchor="t">
            <a:spAutoFit/>
          </a:bodyPr>
          <a:lstStyle/>
          <a:p>
            <a:pPr algn="ctr">
              <a:lnSpc>
                <a:spcPts val="11092"/>
              </a:lnSpc>
            </a:pPr>
            <a:endParaRPr lang="en-US" sz="7923" dirty="0">
              <a:solidFill>
                <a:srgbClr val="374F90"/>
              </a:solidFill>
              <a:latin typeface="Ara Hamah Alfidaa"/>
            </a:endParaRPr>
          </a:p>
        </p:txBody>
      </p:sp>
      <p:sp>
        <p:nvSpPr>
          <p:cNvPr id="29" name="Freeform 29"/>
          <p:cNvSpPr/>
          <p:nvPr/>
        </p:nvSpPr>
        <p:spPr>
          <a:xfrm>
            <a:off x="10767503" y="1682189"/>
            <a:ext cx="6491797" cy="7706320"/>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b="-95906"/>
            </a:stretch>
          </a:blipFill>
        </p:spPr>
      </p:sp>
      <p:sp>
        <p:nvSpPr>
          <p:cNvPr id="30" name="TextBox 30"/>
          <p:cNvSpPr txBox="1"/>
          <p:nvPr/>
        </p:nvSpPr>
        <p:spPr>
          <a:xfrm>
            <a:off x="2858487" y="4433844"/>
            <a:ext cx="2302098" cy="318229"/>
          </a:xfrm>
          <a:prstGeom prst="rect">
            <a:avLst/>
          </a:prstGeom>
        </p:spPr>
        <p:txBody>
          <a:bodyPr lIns="0" tIns="0" rIns="0" bIns="0" rtlCol="0" anchor="t">
            <a:spAutoFit/>
          </a:bodyPr>
          <a:lstStyle/>
          <a:p>
            <a:pPr>
              <a:lnSpc>
                <a:spcPts val="2386"/>
              </a:lnSpc>
            </a:pPr>
            <a:r>
              <a:rPr lang="en-US" sz="2273" spc="18" dirty="0">
                <a:solidFill>
                  <a:srgbClr val="FFFFFF"/>
                </a:solidFill>
                <a:latin typeface="TT Chocolates"/>
              </a:rPr>
              <a:t>Project </a:t>
            </a:r>
          </a:p>
        </p:txBody>
      </p:sp>
      <p:sp>
        <p:nvSpPr>
          <p:cNvPr id="31" name="TextBox 31"/>
          <p:cNvSpPr txBox="1"/>
          <p:nvPr/>
        </p:nvSpPr>
        <p:spPr>
          <a:xfrm>
            <a:off x="2858487" y="5617835"/>
            <a:ext cx="2302098" cy="626005"/>
          </a:xfrm>
          <a:prstGeom prst="rect">
            <a:avLst/>
          </a:prstGeom>
        </p:spPr>
        <p:txBody>
          <a:bodyPr lIns="0" tIns="0" rIns="0" bIns="0" rtlCol="0" anchor="t">
            <a:spAutoFit/>
          </a:bodyPr>
          <a:lstStyle/>
          <a:p>
            <a:pPr>
              <a:lnSpc>
                <a:spcPts val="2386"/>
              </a:lnSpc>
            </a:pPr>
            <a:r>
              <a:rPr lang="en-US" sz="2273" spc="18" dirty="0">
                <a:solidFill>
                  <a:srgbClr val="FFFFFF"/>
                </a:solidFill>
                <a:latin typeface="TT Chocolates"/>
              </a:rPr>
              <a:t>project lifecycle</a:t>
            </a:r>
          </a:p>
          <a:p>
            <a:pPr>
              <a:lnSpc>
                <a:spcPts val="2386"/>
              </a:lnSpc>
            </a:pPr>
            <a:endParaRPr lang="en-US" sz="2273" spc="18" dirty="0">
              <a:solidFill>
                <a:srgbClr val="FFFFFF"/>
              </a:solidFill>
              <a:latin typeface="TT Chocolates"/>
            </a:endParaRPr>
          </a:p>
        </p:txBody>
      </p:sp>
      <p:sp>
        <p:nvSpPr>
          <p:cNvPr id="32" name="TextBox 32"/>
          <p:cNvSpPr txBox="1"/>
          <p:nvPr/>
        </p:nvSpPr>
        <p:spPr>
          <a:xfrm>
            <a:off x="2858487" y="6802704"/>
            <a:ext cx="2302098" cy="626005"/>
          </a:xfrm>
          <a:prstGeom prst="rect">
            <a:avLst/>
          </a:prstGeom>
        </p:spPr>
        <p:txBody>
          <a:bodyPr lIns="0" tIns="0" rIns="0" bIns="0" rtlCol="0" anchor="t">
            <a:spAutoFit/>
          </a:bodyPr>
          <a:lstStyle/>
          <a:p>
            <a:pPr>
              <a:lnSpc>
                <a:spcPts val="2386"/>
              </a:lnSpc>
            </a:pPr>
            <a:r>
              <a:rPr lang="en-US" sz="2273" spc="18" dirty="0">
                <a:solidFill>
                  <a:srgbClr val="FFFFFF"/>
                </a:solidFill>
                <a:latin typeface="TT Chocolates"/>
              </a:rPr>
              <a:t> Code in Jupiter Notebook</a:t>
            </a:r>
          </a:p>
        </p:txBody>
      </p:sp>
      <p:sp>
        <p:nvSpPr>
          <p:cNvPr id="36" name="TextBox 36"/>
          <p:cNvSpPr txBox="1"/>
          <p:nvPr/>
        </p:nvSpPr>
        <p:spPr>
          <a:xfrm>
            <a:off x="2858487" y="8019749"/>
            <a:ext cx="2302098" cy="933782"/>
          </a:xfrm>
          <a:prstGeom prst="rect">
            <a:avLst/>
          </a:prstGeom>
        </p:spPr>
        <p:txBody>
          <a:bodyPr lIns="0" tIns="0" rIns="0" bIns="0" rtlCol="0" anchor="t">
            <a:spAutoFit/>
          </a:bodyPr>
          <a:lstStyle/>
          <a:p>
            <a:pPr>
              <a:lnSpc>
                <a:spcPts val="2386"/>
              </a:lnSpc>
            </a:pPr>
            <a:r>
              <a:rPr lang="en-US" sz="2273" spc="18" dirty="0">
                <a:solidFill>
                  <a:srgbClr val="FFFFFF"/>
                </a:solidFill>
                <a:latin typeface="TT Chocolates"/>
              </a:rPr>
              <a:t>Studying and </a:t>
            </a:r>
            <a:r>
              <a:rPr lang="en-US" sz="2273" spc="18" dirty="0" err="1">
                <a:solidFill>
                  <a:srgbClr val="FFFFFF"/>
                </a:solidFill>
                <a:latin typeface="TT Chocolates"/>
              </a:rPr>
              <a:t>Analysing</a:t>
            </a:r>
            <a:r>
              <a:rPr lang="en-US" sz="2273" spc="18" dirty="0">
                <a:solidFill>
                  <a:srgbClr val="FFFFFF"/>
                </a:solidFill>
                <a:latin typeface="TT Chocolates"/>
              </a:rPr>
              <a:t> the Datasets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a:off x="-4439764" y="0"/>
            <a:ext cx="22355665" cy="15878588"/>
          </a:xfrm>
          <a:custGeom>
            <a:avLst/>
            <a:gdLst/>
            <a:ahLst/>
            <a:cxnLst/>
            <a:rect l="l" t="t" r="r" b="b"/>
            <a:pathLst>
              <a:path w="22355665" h="15878588">
                <a:moveTo>
                  <a:pt x="0" y="0"/>
                </a:moveTo>
                <a:lnTo>
                  <a:pt x="22355665" y="0"/>
                </a:lnTo>
                <a:lnTo>
                  <a:pt x="22355665" y="15878588"/>
                </a:lnTo>
                <a:lnTo>
                  <a:pt x="0" y="15878588"/>
                </a:lnTo>
                <a:lnTo>
                  <a:pt x="0" y="0"/>
                </a:lnTo>
                <a:close/>
              </a:path>
            </a:pathLst>
          </a:custGeom>
          <a:blipFill>
            <a:blip r:embed="rId3">
              <a:alphaModFix amt="53000"/>
            </a:blip>
            <a:stretch>
              <a:fillRect/>
            </a:stretch>
          </a:blipFill>
        </p:spPr>
      </p:sp>
      <p:sp>
        <p:nvSpPr>
          <p:cNvPr id="4" name="Freeform 4"/>
          <p:cNvSpPr/>
          <p:nvPr/>
        </p:nvSpPr>
        <p:spPr>
          <a:xfrm>
            <a:off x="6738068" y="4064934"/>
            <a:ext cx="4941937" cy="943461"/>
          </a:xfrm>
          <a:custGeom>
            <a:avLst/>
            <a:gdLst/>
            <a:ahLst/>
            <a:cxnLst/>
            <a:rect l="l" t="t" r="r" b="b"/>
            <a:pathLst>
              <a:path w="4941937" h="943461">
                <a:moveTo>
                  <a:pt x="0" y="0"/>
                </a:moveTo>
                <a:lnTo>
                  <a:pt x="4941937" y="0"/>
                </a:lnTo>
                <a:lnTo>
                  <a:pt x="4941937" y="943461"/>
                </a:lnTo>
                <a:lnTo>
                  <a:pt x="0" y="943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982702" y="1573679"/>
            <a:ext cx="14322596" cy="2588261"/>
          </a:xfrm>
          <a:prstGeom prst="rect">
            <a:avLst/>
          </a:prstGeom>
        </p:spPr>
        <p:txBody>
          <a:bodyPr lIns="0" tIns="0" rIns="0" bIns="0" rtlCol="0" anchor="t">
            <a:spAutoFit/>
          </a:bodyPr>
          <a:lstStyle/>
          <a:p>
            <a:pPr algn="ctr">
              <a:lnSpc>
                <a:spcPts val="21139"/>
              </a:lnSpc>
            </a:pPr>
            <a:r>
              <a:rPr lang="en-US" sz="15099">
                <a:solidFill>
                  <a:srgbClr val="FFFFFF"/>
                </a:solidFill>
                <a:latin typeface="Ara Hamah Alfidaa"/>
              </a:rPr>
              <a:t>Introduction</a:t>
            </a:r>
          </a:p>
        </p:txBody>
      </p:sp>
      <p:sp>
        <p:nvSpPr>
          <p:cNvPr id="6" name="TextBox 6"/>
          <p:cNvSpPr txBox="1"/>
          <p:nvPr/>
        </p:nvSpPr>
        <p:spPr>
          <a:xfrm>
            <a:off x="6738068" y="4164976"/>
            <a:ext cx="3993179" cy="608934"/>
          </a:xfrm>
          <a:prstGeom prst="rect">
            <a:avLst/>
          </a:prstGeom>
        </p:spPr>
        <p:txBody>
          <a:bodyPr lIns="0" tIns="0" rIns="0" bIns="0" rtlCol="0" anchor="t">
            <a:spAutoFit/>
          </a:bodyPr>
          <a:lstStyle/>
          <a:p>
            <a:pPr algn="ctr">
              <a:lnSpc>
                <a:spcPts val="4848"/>
              </a:lnSpc>
            </a:pPr>
            <a:r>
              <a:rPr lang="en-US" sz="3463" spc="533">
                <a:solidFill>
                  <a:srgbClr val="232E54"/>
                </a:solidFill>
                <a:latin typeface="Tek Tall Arabic Bold"/>
              </a:rPr>
              <a:t>Internship</a:t>
            </a:r>
          </a:p>
        </p:txBody>
      </p:sp>
      <p:sp>
        <p:nvSpPr>
          <p:cNvPr id="7" name="TextBox 7"/>
          <p:cNvSpPr txBox="1"/>
          <p:nvPr/>
        </p:nvSpPr>
        <p:spPr>
          <a:xfrm>
            <a:off x="2518740" y="5544492"/>
            <a:ext cx="12905974" cy="4059555"/>
          </a:xfrm>
          <a:prstGeom prst="rect">
            <a:avLst/>
          </a:prstGeom>
        </p:spPr>
        <p:txBody>
          <a:bodyPr lIns="0" tIns="0" rIns="0" bIns="0" rtlCol="0" anchor="t">
            <a:spAutoFit/>
          </a:bodyPr>
          <a:lstStyle/>
          <a:p>
            <a:pPr algn="ctr">
              <a:lnSpc>
                <a:spcPts val="4620"/>
              </a:lnSpc>
              <a:spcBef>
                <a:spcPct val="0"/>
              </a:spcBef>
            </a:pPr>
            <a:r>
              <a:rPr lang="en-US" sz="3300" spc="26">
                <a:solidFill>
                  <a:srgbClr val="FFFFFF"/>
                </a:solidFill>
                <a:latin typeface="TT Chocolates"/>
              </a:rPr>
              <a:t>Technotran is a leading player in the AI landscape, harnessing the potential of artificial intelligence to redefine industry standards. Their expertise lies in developing AI-powered solutions that optimize processes, enhance decision-making, and unlock new possibilities. Through our internship, we've delved into the intricate workings of AI under their guidance, gaining invaluable experience in this rapidly evolving field.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3600128" y="4924383"/>
            <a:ext cx="3295453" cy="3295453"/>
            <a:chOff x="0" y="0"/>
            <a:chExt cx="6350000" cy="6350000"/>
          </a:xfrm>
        </p:grpSpPr>
        <p:sp>
          <p:nvSpPr>
            <p:cNvPr id="5" name="Freeform 5"/>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5"/>
              <a:stretch>
                <a:fillRect t="-4559" b="-4559"/>
              </a:stretch>
            </a:blipFill>
          </p:spPr>
        </p:sp>
        <p:sp>
          <p:nvSpPr>
            <p:cNvPr id="6" name="Freeform 6"/>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7" name="Freeform 7"/>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8" name="Freeform 8"/>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id="9" name="Group 9"/>
          <p:cNvGrpSpPr>
            <a:grpSpLocks noChangeAspect="1"/>
          </p:cNvGrpSpPr>
          <p:nvPr/>
        </p:nvGrpSpPr>
        <p:grpSpPr>
          <a:xfrm>
            <a:off x="7528867" y="4924383"/>
            <a:ext cx="3270941" cy="3270941"/>
            <a:chOff x="0" y="0"/>
            <a:chExt cx="6350000" cy="6350000"/>
          </a:xfrm>
        </p:grpSpPr>
        <p:sp>
          <p:nvSpPr>
            <p:cNvPr id="10" name="Freeform 10"/>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6"/>
              <a:stretch>
                <a:fillRect t="-4773" b="-4773"/>
              </a:stretch>
            </a:blipFill>
          </p:spPr>
        </p:sp>
        <p:sp>
          <p:nvSpPr>
            <p:cNvPr id="11" name="Freeform 11"/>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12" name="Freeform 12"/>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13" name="Freeform 13"/>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id="14" name="Group 14"/>
          <p:cNvGrpSpPr>
            <a:grpSpLocks noChangeAspect="1"/>
          </p:cNvGrpSpPr>
          <p:nvPr/>
        </p:nvGrpSpPr>
        <p:grpSpPr>
          <a:xfrm>
            <a:off x="11471144" y="4924383"/>
            <a:ext cx="3270941" cy="3270941"/>
            <a:chOff x="0" y="0"/>
            <a:chExt cx="6350000" cy="6350000"/>
          </a:xfrm>
        </p:grpSpPr>
        <p:sp>
          <p:nvSpPr>
            <p:cNvPr id="15" name="Freeform 15"/>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7"/>
              <a:stretch>
                <a:fillRect l="-17939" r="-17939"/>
              </a:stretch>
            </a:blipFill>
          </p:spPr>
        </p:sp>
        <p:sp>
          <p:nvSpPr>
            <p:cNvPr id="16" name="Freeform 16"/>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17" name="Freeform 17"/>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18" name="Freeform 18"/>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id="19" name="Freeform 19"/>
          <p:cNvSpPr/>
          <p:nvPr/>
        </p:nvSpPr>
        <p:spPr>
          <a:xfrm>
            <a:off x="3529203" y="8383012"/>
            <a:ext cx="3437304" cy="656213"/>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7445685" y="8383012"/>
            <a:ext cx="3437304" cy="656213"/>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1362167" y="8383012"/>
            <a:ext cx="3437304" cy="656213"/>
          </a:xfrm>
          <a:custGeom>
            <a:avLst/>
            <a:gdLst/>
            <a:ahLst/>
            <a:cxnLst/>
            <a:rect l="l" t="t" r="r" b="b"/>
            <a:pathLst>
              <a:path w="3437304" h="656213">
                <a:moveTo>
                  <a:pt x="0" y="0"/>
                </a:moveTo>
                <a:lnTo>
                  <a:pt x="3437305" y="0"/>
                </a:lnTo>
                <a:lnTo>
                  <a:pt x="3437305"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TextBox 22"/>
          <p:cNvSpPr txBox="1"/>
          <p:nvPr/>
        </p:nvSpPr>
        <p:spPr>
          <a:xfrm>
            <a:off x="1585087" y="762000"/>
            <a:ext cx="15158500" cy="2413635"/>
          </a:xfrm>
          <a:prstGeom prst="rect">
            <a:avLst/>
          </a:prstGeom>
        </p:spPr>
        <p:txBody>
          <a:bodyPr lIns="0" tIns="0" rIns="0" bIns="0" rtlCol="0" anchor="t">
            <a:spAutoFit/>
          </a:bodyPr>
          <a:lstStyle/>
          <a:p>
            <a:pPr algn="ctr">
              <a:lnSpc>
                <a:spcPts val="19739"/>
              </a:lnSpc>
            </a:pPr>
            <a:r>
              <a:rPr lang="en-US" sz="14100">
                <a:solidFill>
                  <a:srgbClr val="FFFFFF"/>
                </a:solidFill>
                <a:latin typeface="Ara Hamah Alfidaa"/>
              </a:rPr>
              <a:t>Python Programming</a:t>
            </a:r>
          </a:p>
        </p:txBody>
      </p:sp>
      <p:sp>
        <p:nvSpPr>
          <p:cNvPr id="23" name="TextBox 23"/>
          <p:cNvSpPr txBox="1"/>
          <p:nvPr/>
        </p:nvSpPr>
        <p:spPr>
          <a:xfrm>
            <a:off x="3529203"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Python</a:t>
            </a:r>
          </a:p>
        </p:txBody>
      </p:sp>
      <p:sp>
        <p:nvSpPr>
          <p:cNvPr id="24" name="TextBox 24"/>
          <p:cNvSpPr txBox="1"/>
          <p:nvPr/>
        </p:nvSpPr>
        <p:spPr>
          <a:xfrm>
            <a:off x="1702211" y="2828720"/>
            <a:ext cx="14924252" cy="1154430"/>
          </a:xfrm>
          <a:prstGeom prst="rect">
            <a:avLst/>
          </a:prstGeom>
        </p:spPr>
        <p:txBody>
          <a:bodyPr lIns="0" tIns="0" rIns="0" bIns="0" rtlCol="0" anchor="t">
            <a:spAutoFit/>
          </a:bodyPr>
          <a:lstStyle/>
          <a:p>
            <a:pPr algn="ctr">
              <a:lnSpc>
                <a:spcPts val="4620"/>
              </a:lnSpc>
              <a:spcBef>
                <a:spcPct val="0"/>
              </a:spcBef>
            </a:pPr>
            <a:r>
              <a:rPr lang="en-US" sz="3300" spc="26">
                <a:solidFill>
                  <a:srgbClr val="FFFFFF"/>
                </a:solidFill>
                <a:latin typeface="TT Chocolates"/>
              </a:rPr>
              <a:t>Python's simplicity, versatility, and vibrant community make it a powerhouse language across industries. </a:t>
            </a:r>
          </a:p>
        </p:txBody>
      </p:sp>
      <p:sp>
        <p:nvSpPr>
          <p:cNvPr id="25" name="TextBox 25"/>
          <p:cNvSpPr txBox="1"/>
          <p:nvPr/>
        </p:nvSpPr>
        <p:spPr>
          <a:xfrm>
            <a:off x="7445685"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Vs Code</a:t>
            </a:r>
          </a:p>
        </p:txBody>
      </p:sp>
      <p:sp>
        <p:nvSpPr>
          <p:cNvPr id="26" name="TextBox 26"/>
          <p:cNvSpPr txBox="1"/>
          <p:nvPr/>
        </p:nvSpPr>
        <p:spPr>
          <a:xfrm>
            <a:off x="11362167"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Jupyter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txBody>
          <a:bodyPr/>
          <a:lstStyle/>
          <a:p>
            <a:endParaRPr lang="en-IN" dirty="0"/>
          </a:p>
        </p:txBody>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2911152" y="3958737"/>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rPr>
                <a:t>1</a:t>
              </a:r>
            </a:p>
          </p:txBody>
        </p:sp>
      </p:grpSp>
      <p:grpSp>
        <p:nvGrpSpPr>
          <p:cNvPr id="8" name="Group 8"/>
          <p:cNvGrpSpPr/>
          <p:nvPr/>
        </p:nvGrpSpPr>
        <p:grpSpPr>
          <a:xfrm>
            <a:off x="9655392" y="3958737"/>
            <a:ext cx="1028064" cy="1545217"/>
            <a:chOff x="0" y="0"/>
            <a:chExt cx="1370752" cy="2060289"/>
          </a:xfrm>
        </p:grpSpPr>
        <p:sp>
          <p:nvSpPr>
            <p:cNvPr id="9" name="Freeform 9"/>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rPr>
                <a:t>2</a:t>
              </a:r>
            </a:p>
          </p:txBody>
        </p:sp>
      </p:grpSp>
      <p:sp>
        <p:nvSpPr>
          <p:cNvPr id="11" name="TextBox 11"/>
          <p:cNvSpPr txBox="1"/>
          <p:nvPr/>
        </p:nvSpPr>
        <p:spPr>
          <a:xfrm>
            <a:off x="3105537" y="1741662"/>
            <a:ext cx="12076925" cy="1742586"/>
          </a:xfrm>
          <a:prstGeom prst="rect">
            <a:avLst/>
          </a:prstGeom>
        </p:spPr>
        <p:txBody>
          <a:bodyPr lIns="0" tIns="0" rIns="0" bIns="0" rtlCol="0" anchor="t">
            <a:spAutoFit/>
          </a:bodyPr>
          <a:lstStyle/>
          <a:p>
            <a:pPr algn="ctr">
              <a:lnSpc>
                <a:spcPts val="12696"/>
              </a:lnSpc>
            </a:pPr>
            <a:r>
              <a:rPr lang="en-US" sz="13952">
                <a:solidFill>
                  <a:srgbClr val="FFFFFF"/>
                </a:solidFill>
                <a:latin typeface="Ara Hamah Alfidaa"/>
              </a:rPr>
              <a:t>AI &amp; Ml</a:t>
            </a:r>
          </a:p>
        </p:txBody>
      </p:sp>
      <p:sp>
        <p:nvSpPr>
          <p:cNvPr id="12" name="TextBox 12"/>
          <p:cNvSpPr txBox="1"/>
          <p:nvPr/>
        </p:nvSpPr>
        <p:spPr>
          <a:xfrm>
            <a:off x="8746472" y="5706143"/>
            <a:ext cx="6113528" cy="3957037"/>
          </a:xfrm>
          <a:prstGeom prst="rect">
            <a:avLst/>
          </a:prstGeom>
        </p:spPr>
        <p:txBody>
          <a:bodyPr lIns="0" tIns="0" rIns="0" bIns="0" rtlCol="0" anchor="t">
            <a:spAutoFit/>
          </a:bodyPr>
          <a:lstStyle/>
          <a:p>
            <a:pPr>
              <a:lnSpc>
                <a:spcPts val="3501"/>
              </a:lnSpc>
              <a:spcBef>
                <a:spcPct val="0"/>
              </a:spcBef>
            </a:pPr>
            <a:r>
              <a:rPr lang="en-US" sz="2501" spc="20">
                <a:solidFill>
                  <a:srgbClr val="FFFFFF"/>
                </a:solidFill>
                <a:latin typeface="TT Chocolates"/>
              </a:rPr>
              <a:t>Machine learning, with its data-driven algorithms and predictive models, revolutionizes industries, enhancing decision-making, driving innovation, and unlocking new opportunities for growth and development, making it a cornerstone technology in the modern era. Its ability to extract insights from data empowers businesses to optimize processes</a:t>
            </a:r>
          </a:p>
        </p:txBody>
      </p:sp>
      <p:sp>
        <p:nvSpPr>
          <p:cNvPr id="13" name="TextBox 13"/>
          <p:cNvSpPr txBox="1"/>
          <p:nvPr/>
        </p:nvSpPr>
        <p:spPr>
          <a:xfrm>
            <a:off x="4386891" y="3997243"/>
            <a:ext cx="4185794" cy="1315806"/>
          </a:xfrm>
          <a:prstGeom prst="rect">
            <a:avLst/>
          </a:prstGeom>
        </p:spPr>
        <p:txBody>
          <a:bodyPr lIns="0" tIns="0" rIns="0" bIns="0" rtlCol="0" anchor="t">
            <a:spAutoFit/>
          </a:bodyPr>
          <a:lstStyle/>
          <a:p>
            <a:pPr>
              <a:lnSpc>
                <a:spcPts val="10722"/>
              </a:lnSpc>
            </a:pPr>
            <a:r>
              <a:rPr lang="en-US" sz="7659">
                <a:solidFill>
                  <a:srgbClr val="FFFFFF"/>
                </a:solidFill>
                <a:latin typeface="Ara Hamah Alfidaa"/>
              </a:rPr>
              <a:t>AI</a:t>
            </a:r>
          </a:p>
        </p:txBody>
      </p:sp>
      <p:sp>
        <p:nvSpPr>
          <p:cNvPr id="14" name="TextBox 14"/>
          <p:cNvSpPr txBox="1"/>
          <p:nvPr/>
        </p:nvSpPr>
        <p:spPr>
          <a:xfrm>
            <a:off x="2025177" y="5923054"/>
            <a:ext cx="6125116" cy="3523215"/>
          </a:xfrm>
          <a:prstGeom prst="rect">
            <a:avLst/>
          </a:prstGeom>
        </p:spPr>
        <p:txBody>
          <a:bodyPr lIns="0" tIns="0" rIns="0" bIns="0" rtlCol="0" anchor="t">
            <a:spAutoFit/>
          </a:bodyPr>
          <a:lstStyle/>
          <a:p>
            <a:pPr>
              <a:lnSpc>
                <a:spcPts val="3508"/>
              </a:lnSpc>
              <a:spcBef>
                <a:spcPct val="0"/>
              </a:spcBef>
            </a:pPr>
            <a:r>
              <a:rPr lang="en-US" sz="2505" spc="20">
                <a:solidFill>
                  <a:srgbClr val="FFFFFF"/>
                </a:solidFill>
                <a:latin typeface="TT Chocolates"/>
              </a:rPr>
              <a:t>AI, with its data-driven insights and automation capabilities, reshapes industries, driving efficiency and innovation while presenting new opportunities for growth and development. Its ability to mimic human intelligence revolutionizes decision-making processes and unlocks transformative possibilities across various sectors.</a:t>
            </a:r>
          </a:p>
        </p:txBody>
      </p:sp>
      <p:sp>
        <p:nvSpPr>
          <p:cNvPr id="15" name="TextBox 15"/>
          <p:cNvSpPr txBox="1"/>
          <p:nvPr/>
        </p:nvSpPr>
        <p:spPr>
          <a:xfrm>
            <a:off x="10959681" y="3997243"/>
            <a:ext cx="4222781" cy="1315806"/>
          </a:xfrm>
          <a:prstGeom prst="rect">
            <a:avLst/>
          </a:prstGeom>
        </p:spPr>
        <p:txBody>
          <a:bodyPr lIns="0" tIns="0" rIns="0" bIns="0" rtlCol="0" anchor="t">
            <a:spAutoFit/>
          </a:bodyPr>
          <a:lstStyle/>
          <a:p>
            <a:pPr>
              <a:lnSpc>
                <a:spcPts val="10722"/>
              </a:lnSpc>
            </a:pPr>
            <a:r>
              <a:rPr lang="en-US" sz="7659">
                <a:solidFill>
                  <a:srgbClr val="FFFFFF"/>
                </a:solidFill>
                <a:latin typeface="Ara Hamah Alfidaa"/>
              </a:rPr>
              <a:t>ML</a:t>
            </a:r>
          </a:p>
        </p:txBody>
      </p:sp>
      <p:sp>
        <p:nvSpPr>
          <p:cNvPr id="16" name="Freeform 16"/>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1"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3105537" y="3221628"/>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rPr>
                <a:t>1</a:t>
              </a:r>
            </a:p>
          </p:txBody>
        </p:sp>
      </p:grpSp>
      <p:grpSp>
        <p:nvGrpSpPr>
          <p:cNvPr id="8" name="Group 8"/>
          <p:cNvGrpSpPr/>
          <p:nvPr/>
        </p:nvGrpSpPr>
        <p:grpSpPr>
          <a:xfrm>
            <a:off x="9280859" y="3221628"/>
            <a:ext cx="1028064" cy="1545217"/>
            <a:chOff x="0" y="0"/>
            <a:chExt cx="1370752" cy="2060289"/>
          </a:xfrm>
        </p:grpSpPr>
        <p:sp>
          <p:nvSpPr>
            <p:cNvPr id="9" name="Freeform 9"/>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rPr>
                <a:t>2</a:t>
              </a:r>
            </a:p>
          </p:txBody>
        </p:sp>
      </p:grpSp>
      <p:sp>
        <p:nvSpPr>
          <p:cNvPr id="11" name="TextBox 11"/>
          <p:cNvSpPr txBox="1"/>
          <p:nvPr/>
        </p:nvSpPr>
        <p:spPr>
          <a:xfrm>
            <a:off x="3105537" y="1694037"/>
            <a:ext cx="12076925" cy="1527591"/>
          </a:xfrm>
          <a:prstGeom prst="rect">
            <a:avLst/>
          </a:prstGeom>
        </p:spPr>
        <p:txBody>
          <a:bodyPr lIns="0" tIns="0" rIns="0" bIns="0" rtlCol="0" anchor="t">
            <a:spAutoFit/>
          </a:bodyPr>
          <a:lstStyle/>
          <a:p>
            <a:pPr algn="ctr">
              <a:lnSpc>
                <a:spcPts val="11149"/>
              </a:lnSpc>
            </a:pPr>
            <a:r>
              <a:rPr lang="en-US" sz="12252">
                <a:solidFill>
                  <a:srgbClr val="FFFFFF"/>
                </a:solidFill>
                <a:latin typeface="Ara Hamah Alfidaa"/>
              </a:rPr>
              <a:t>applications of ai &amp; ml</a:t>
            </a:r>
          </a:p>
        </p:txBody>
      </p:sp>
      <p:sp>
        <p:nvSpPr>
          <p:cNvPr id="12" name="TextBox 12"/>
          <p:cNvSpPr txBox="1"/>
          <p:nvPr/>
        </p:nvSpPr>
        <p:spPr>
          <a:xfrm>
            <a:off x="8623501" y="4942073"/>
            <a:ext cx="6513458" cy="3483432"/>
          </a:xfrm>
          <a:prstGeom prst="rect">
            <a:avLst/>
          </a:prstGeom>
        </p:spPr>
        <p:txBody>
          <a:bodyPr lIns="0" tIns="0" rIns="0" bIns="0" rtlCol="0" anchor="t">
            <a:spAutoFit/>
          </a:bodyPr>
          <a:lstStyle/>
          <a:p>
            <a:pPr>
              <a:lnSpc>
                <a:spcPts val="5563"/>
              </a:lnSpc>
            </a:pPr>
            <a:r>
              <a:rPr lang="en-US" sz="3974" spc="31">
                <a:solidFill>
                  <a:srgbClr val="FFFFFF"/>
                </a:solidFill>
                <a:latin typeface="TT Chocolates"/>
              </a:rPr>
              <a:t>1.Healthcare</a:t>
            </a:r>
          </a:p>
          <a:p>
            <a:pPr>
              <a:lnSpc>
                <a:spcPts val="5563"/>
              </a:lnSpc>
            </a:pPr>
            <a:r>
              <a:rPr lang="en-US" sz="3974" spc="31">
                <a:solidFill>
                  <a:srgbClr val="FFFFFF"/>
                </a:solidFill>
                <a:latin typeface="TT Chocolates"/>
              </a:rPr>
              <a:t>2.Finance</a:t>
            </a:r>
          </a:p>
          <a:p>
            <a:pPr>
              <a:lnSpc>
                <a:spcPts val="5563"/>
              </a:lnSpc>
            </a:pPr>
            <a:r>
              <a:rPr lang="en-US" sz="3974" spc="31">
                <a:solidFill>
                  <a:srgbClr val="FFFFFF"/>
                </a:solidFill>
                <a:latin typeface="TT Chocolates"/>
              </a:rPr>
              <a:t>3.Marketing Advertisement</a:t>
            </a:r>
          </a:p>
          <a:p>
            <a:pPr>
              <a:lnSpc>
                <a:spcPts val="5563"/>
              </a:lnSpc>
            </a:pPr>
            <a:r>
              <a:rPr lang="en-US" sz="3974" spc="31">
                <a:solidFill>
                  <a:srgbClr val="FFFFFF"/>
                </a:solidFill>
                <a:latin typeface="TT Chocolates"/>
              </a:rPr>
              <a:t>4.Productive Maintainance</a:t>
            </a:r>
          </a:p>
          <a:p>
            <a:pPr>
              <a:lnSpc>
                <a:spcPts val="5563"/>
              </a:lnSpc>
              <a:spcBef>
                <a:spcPct val="0"/>
              </a:spcBef>
            </a:pPr>
            <a:endParaRPr lang="en-US" sz="3974" spc="31">
              <a:solidFill>
                <a:srgbClr val="FFFFFF"/>
              </a:solidFill>
              <a:latin typeface="TT Chocolates"/>
            </a:endParaRPr>
          </a:p>
        </p:txBody>
      </p:sp>
      <p:sp>
        <p:nvSpPr>
          <p:cNvPr id="13" name="TextBox 13"/>
          <p:cNvSpPr txBox="1"/>
          <p:nvPr/>
        </p:nvSpPr>
        <p:spPr>
          <a:xfrm>
            <a:off x="4437707" y="3260133"/>
            <a:ext cx="4185794" cy="1315806"/>
          </a:xfrm>
          <a:prstGeom prst="rect">
            <a:avLst/>
          </a:prstGeom>
        </p:spPr>
        <p:txBody>
          <a:bodyPr lIns="0" tIns="0" rIns="0" bIns="0" rtlCol="0" anchor="t">
            <a:spAutoFit/>
          </a:bodyPr>
          <a:lstStyle/>
          <a:p>
            <a:pPr>
              <a:lnSpc>
                <a:spcPts val="10722"/>
              </a:lnSpc>
            </a:pPr>
            <a:r>
              <a:rPr lang="en-US" sz="7659">
                <a:solidFill>
                  <a:srgbClr val="FFFFFF"/>
                </a:solidFill>
                <a:latin typeface="Ara Hamah Alfidaa"/>
              </a:rPr>
              <a:t>Ai</a:t>
            </a:r>
          </a:p>
        </p:txBody>
      </p:sp>
      <p:sp>
        <p:nvSpPr>
          <p:cNvPr id="14" name="TextBox 14"/>
          <p:cNvSpPr txBox="1"/>
          <p:nvPr/>
        </p:nvSpPr>
        <p:spPr>
          <a:xfrm>
            <a:off x="2308915" y="4791223"/>
            <a:ext cx="6019231" cy="3634282"/>
          </a:xfrm>
          <a:prstGeom prst="rect">
            <a:avLst/>
          </a:prstGeom>
        </p:spPr>
        <p:txBody>
          <a:bodyPr lIns="0" tIns="0" rIns="0" bIns="0" rtlCol="0" anchor="t">
            <a:spAutoFit/>
          </a:bodyPr>
          <a:lstStyle/>
          <a:p>
            <a:pPr>
              <a:lnSpc>
                <a:spcPts val="5810"/>
              </a:lnSpc>
            </a:pPr>
            <a:r>
              <a:rPr lang="en-US" sz="4150" spc="33" dirty="0">
                <a:solidFill>
                  <a:srgbClr val="FFFFFF"/>
                </a:solidFill>
                <a:latin typeface="TT Chocolates"/>
              </a:rPr>
              <a:t>1.Healthcare</a:t>
            </a:r>
          </a:p>
          <a:p>
            <a:pPr>
              <a:lnSpc>
                <a:spcPts val="5810"/>
              </a:lnSpc>
            </a:pPr>
            <a:r>
              <a:rPr lang="en-US" sz="4150" spc="33" dirty="0">
                <a:solidFill>
                  <a:srgbClr val="FFFFFF"/>
                </a:solidFill>
                <a:latin typeface="TT Chocolates"/>
              </a:rPr>
              <a:t>2.Finance</a:t>
            </a:r>
          </a:p>
          <a:p>
            <a:pPr>
              <a:lnSpc>
                <a:spcPts val="5810"/>
              </a:lnSpc>
            </a:pPr>
            <a:r>
              <a:rPr lang="en-US" sz="4150" spc="33" dirty="0">
                <a:solidFill>
                  <a:srgbClr val="FFFFFF"/>
                </a:solidFill>
                <a:latin typeface="TT Chocolates"/>
              </a:rPr>
              <a:t>3.Retail</a:t>
            </a:r>
          </a:p>
          <a:p>
            <a:pPr>
              <a:lnSpc>
                <a:spcPts val="5810"/>
              </a:lnSpc>
            </a:pPr>
            <a:r>
              <a:rPr lang="en-US" sz="4150" spc="33" dirty="0">
                <a:solidFill>
                  <a:srgbClr val="FFFFFF"/>
                </a:solidFill>
                <a:latin typeface="TT Chocolates"/>
              </a:rPr>
              <a:t>4.Autonomous Vehicles</a:t>
            </a:r>
          </a:p>
          <a:p>
            <a:pPr>
              <a:lnSpc>
                <a:spcPts val="5810"/>
              </a:lnSpc>
              <a:spcBef>
                <a:spcPct val="0"/>
              </a:spcBef>
            </a:pPr>
            <a:endParaRPr lang="en-US" sz="4150" spc="33" dirty="0">
              <a:solidFill>
                <a:srgbClr val="FFFFFF"/>
              </a:solidFill>
              <a:latin typeface="TT Chocolates"/>
            </a:endParaRPr>
          </a:p>
        </p:txBody>
      </p:sp>
      <p:sp>
        <p:nvSpPr>
          <p:cNvPr id="15" name="TextBox 15"/>
          <p:cNvSpPr txBox="1"/>
          <p:nvPr/>
        </p:nvSpPr>
        <p:spPr>
          <a:xfrm>
            <a:off x="10613723" y="3260133"/>
            <a:ext cx="4222781" cy="1315806"/>
          </a:xfrm>
          <a:prstGeom prst="rect">
            <a:avLst/>
          </a:prstGeom>
        </p:spPr>
        <p:txBody>
          <a:bodyPr lIns="0" tIns="0" rIns="0" bIns="0" rtlCol="0" anchor="t">
            <a:spAutoFit/>
          </a:bodyPr>
          <a:lstStyle/>
          <a:p>
            <a:pPr>
              <a:lnSpc>
                <a:spcPts val="10722"/>
              </a:lnSpc>
            </a:pPr>
            <a:r>
              <a:rPr lang="en-US" sz="7659">
                <a:solidFill>
                  <a:srgbClr val="FFFFFF"/>
                </a:solidFill>
                <a:latin typeface="Ara Hamah Alfidaa"/>
              </a:rPr>
              <a:t>ml</a:t>
            </a:r>
          </a:p>
        </p:txBody>
      </p:sp>
      <p:sp>
        <p:nvSpPr>
          <p:cNvPr id="16" name="Freeform 16"/>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774</Words>
  <Application>Microsoft Office PowerPoint</Application>
  <PresentationFormat>Custom</PresentationFormat>
  <Paragraphs>97</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Adobe Garamond Pro Bold</vt:lpstr>
      <vt:lpstr>TT Chocolates Bold</vt:lpstr>
      <vt:lpstr>Calibri</vt:lpstr>
      <vt:lpstr>Arial</vt:lpstr>
      <vt:lpstr>Ara Hamah Alfidaa</vt:lpstr>
      <vt:lpstr>TT Chocolates</vt:lpstr>
      <vt:lpstr>Tek Tall Arabic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Blue Modern Virtual Reality Presentation</dc:title>
  <cp:lastModifiedBy>Nallathuru Sharan</cp:lastModifiedBy>
  <cp:revision>4</cp:revision>
  <dcterms:created xsi:type="dcterms:W3CDTF">2006-08-16T00:00:00Z</dcterms:created>
  <dcterms:modified xsi:type="dcterms:W3CDTF">2024-05-09T11:33:16Z</dcterms:modified>
  <dc:identifier>DAGDUU6scyk</dc:identifier>
</cp:coreProperties>
</file>